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0" r:id="rId6"/>
    <p:sldId id="265" r:id="rId7"/>
    <p:sldId id="261" r:id="rId8"/>
    <p:sldId id="262" r:id="rId9"/>
    <p:sldId id="263" r:id="rId10"/>
    <p:sldId id="266" r:id="rId11"/>
    <p:sldId id="268"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275"/>
    <a:srgbClr val="917E6F"/>
    <a:srgbClr val="7A4E28"/>
    <a:srgbClr val="6A3919"/>
    <a:srgbClr val="573A2B"/>
    <a:srgbClr val="724628"/>
    <a:srgbClr val="6B3D3E"/>
    <a:srgbClr val="84746C"/>
    <a:srgbClr val="CECECE"/>
    <a:srgbClr val="B2B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305" autoAdjust="0"/>
  </p:normalViewPr>
  <p:slideViewPr>
    <p:cSldViewPr snapToGrid="0">
      <p:cViewPr varScale="1">
        <p:scale>
          <a:sx n="103" d="100"/>
          <a:sy n="103" d="100"/>
        </p:scale>
        <p:origin x="22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4BFE26B-2118-445B-A4DF-038C81E31361}" type="datetimeFigureOut">
              <a:rPr lang="en-NZ" smtClean="0"/>
              <a:t>13/10/2021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64241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4BFE26B-2118-445B-A4DF-038C81E31361}" type="datetimeFigureOut">
              <a:rPr lang="en-NZ" smtClean="0"/>
              <a:t>13/10/2021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277621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4BFE26B-2118-445B-A4DF-038C81E31361}" type="datetimeFigureOut">
              <a:rPr lang="en-NZ" smtClean="0"/>
              <a:t>13/10/2021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99691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4BFE26B-2118-445B-A4DF-038C81E31361}" type="datetimeFigureOut">
              <a:rPr lang="en-NZ" smtClean="0"/>
              <a:t>13/10/2021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388229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E26B-2118-445B-A4DF-038C81E31361}" type="datetimeFigureOut">
              <a:rPr lang="en-NZ" smtClean="0"/>
              <a:t>13/10/2021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380786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4BFE26B-2118-445B-A4DF-038C81E31361}" type="datetimeFigureOut">
              <a:rPr lang="en-NZ" smtClean="0"/>
              <a:t>13/10/2021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50394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4BFE26B-2118-445B-A4DF-038C81E31361}" type="datetimeFigureOut">
              <a:rPr lang="en-NZ" smtClean="0"/>
              <a:t>13/10/2021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263053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4BFE26B-2118-445B-A4DF-038C81E31361}" type="datetimeFigureOut">
              <a:rPr lang="en-NZ" smtClean="0"/>
              <a:t>13/10/2021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333407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FE26B-2118-445B-A4DF-038C81E31361}" type="datetimeFigureOut">
              <a:rPr lang="en-NZ" smtClean="0"/>
              <a:t>13/10/2021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3289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E26B-2118-445B-A4DF-038C81E31361}" type="datetimeFigureOut">
              <a:rPr lang="en-NZ" smtClean="0"/>
              <a:t>13/10/2021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124610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E26B-2118-445B-A4DF-038C81E31361}" type="datetimeFigureOut">
              <a:rPr lang="en-NZ" smtClean="0"/>
              <a:t>13/10/2021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62FFF8E-D686-4DE9-B1D7-A524A0D69ADA}" type="slidenum">
              <a:rPr lang="en-NZ" smtClean="0"/>
              <a:t>‹#›</a:t>
            </a:fld>
            <a:endParaRPr lang="en-NZ"/>
          </a:p>
        </p:txBody>
      </p:sp>
    </p:spTree>
    <p:extLst>
      <p:ext uri="{BB962C8B-B14F-4D97-AF65-F5344CB8AC3E}">
        <p14:creationId xmlns:p14="http://schemas.microsoft.com/office/powerpoint/2010/main" val="27774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E26B-2118-445B-A4DF-038C81E31361}" type="datetimeFigureOut">
              <a:rPr lang="en-NZ" smtClean="0"/>
              <a:t>13/10/2021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FF8E-D686-4DE9-B1D7-A524A0D69ADA}" type="slidenum">
              <a:rPr lang="en-NZ" smtClean="0"/>
              <a:t>‹#›</a:t>
            </a:fld>
            <a:endParaRPr lang="en-NZ"/>
          </a:p>
        </p:txBody>
      </p:sp>
    </p:spTree>
    <p:extLst>
      <p:ext uri="{BB962C8B-B14F-4D97-AF65-F5344CB8AC3E}">
        <p14:creationId xmlns:p14="http://schemas.microsoft.com/office/powerpoint/2010/main" val="161437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youtube.com/watch?v=4J5kArP5gA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inaturalist.org/pages/seek_app" TargetMode="Externa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slide" Target="slide10.xml"/><Relationship Id="rId4" Type="http://schemas.openxmlformats.org/officeDocument/2006/relationships/image" Target="../media/image5.png"/><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475" y="1702758"/>
            <a:ext cx="4725422" cy="3718907"/>
          </a:xfrm>
          <a:prstGeom prst="rect">
            <a:avLst/>
          </a:prstGeom>
        </p:spPr>
      </p:pic>
      <p:sp>
        <p:nvSpPr>
          <p:cNvPr id="5" name="TextBox 4"/>
          <p:cNvSpPr txBox="1"/>
          <p:nvPr/>
        </p:nvSpPr>
        <p:spPr>
          <a:xfrm>
            <a:off x="2361947" y="2895342"/>
            <a:ext cx="7893698" cy="1107996"/>
          </a:xfrm>
          <a:prstGeom prst="rect">
            <a:avLst/>
          </a:prstGeom>
          <a:noFill/>
        </p:spPr>
        <p:txBody>
          <a:bodyPr wrap="square" rtlCol="0">
            <a:spAutoFit/>
          </a:bodyPr>
          <a:lstStyle/>
          <a:p>
            <a:r>
              <a:rPr lang="en-NZ" sz="6600" dirty="0" smtClean="0">
                <a:latin typeface="Hobo Std" panose="020B0803040709020204" pitchFamily="34" charset="0"/>
                <a:cs typeface="Arial" panose="020B0604020202020204" pitchFamily="34" charset="0"/>
              </a:rPr>
              <a:t>Spectacular Spiders</a:t>
            </a:r>
            <a:endParaRPr lang="en-NZ" sz="6600" dirty="0">
              <a:latin typeface="Hobo Std" panose="020B0803040709020204" pitchFamily="34" charset="0"/>
              <a:cs typeface="Arial" panose="020B0604020202020204" pitchFamily="34" charset="0"/>
            </a:endParaRPr>
          </a:p>
        </p:txBody>
      </p:sp>
      <p:grpSp>
        <p:nvGrpSpPr>
          <p:cNvPr id="14" name="Group 13"/>
          <p:cNvGrpSpPr/>
          <p:nvPr/>
        </p:nvGrpSpPr>
        <p:grpSpPr>
          <a:xfrm>
            <a:off x="5614421" y="4601537"/>
            <a:ext cx="1388750" cy="1388750"/>
            <a:chOff x="5137843" y="4727290"/>
            <a:chExt cx="1388750" cy="1388750"/>
          </a:xfrm>
        </p:grpSpPr>
        <p:grpSp>
          <p:nvGrpSpPr>
            <p:cNvPr id="3" name="Group 2"/>
            <p:cNvGrpSpPr/>
            <p:nvPr/>
          </p:nvGrpSpPr>
          <p:grpSpPr>
            <a:xfrm>
              <a:off x="5137843" y="4727290"/>
              <a:ext cx="1388750" cy="1388750"/>
              <a:chOff x="5137843" y="4727290"/>
              <a:chExt cx="1388750" cy="1388750"/>
            </a:xfrm>
          </p:grpSpPr>
          <p:sp>
            <p:nvSpPr>
              <p:cNvPr id="12" name="Oval 11"/>
              <p:cNvSpPr/>
              <p:nvPr/>
            </p:nvSpPr>
            <p:spPr>
              <a:xfrm>
                <a:off x="5137843" y="4727290"/>
                <a:ext cx="1388750" cy="1388750"/>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hlinkClick r:id="rId3" action="ppaction://hlinksldjump"/>
              </p:cNvPr>
              <p:cNvSpPr/>
              <p:nvPr/>
            </p:nvSpPr>
            <p:spPr>
              <a:xfrm>
                <a:off x="5271640" y="4853045"/>
                <a:ext cx="1137242" cy="1137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Oval 12">
              <a:hlinkClick r:id="rId3" action="ppaction://hlinksldjump"/>
            </p:cNvPr>
            <p:cNvSpPr/>
            <p:nvPr/>
          </p:nvSpPr>
          <p:spPr>
            <a:xfrm>
              <a:off x="5271640" y="4853045"/>
              <a:ext cx="1121156" cy="1137242"/>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START</a:t>
              </a:r>
              <a:endParaRPr lang="en-NZ" dirty="0"/>
            </a:p>
          </p:txBody>
        </p:sp>
      </p:grpSp>
      <p:sp>
        <p:nvSpPr>
          <p:cNvPr id="15" name="Oval 14"/>
          <p:cNvSpPr/>
          <p:nvPr/>
        </p:nvSpPr>
        <p:spPr>
          <a:xfrm>
            <a:off x="5037757" y="4853045"/>
            <a:ext cx="1137242" cy="1137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72" y="284431"/>
            <a:ext cx="3594100" cy="927100"/>
          </a:xfrm>
          <a:prstGeom prst="rect">
            <a:avLst/>
          </a:prstGeom>
        </p:spPr>
      </p:pic>
    </p:spTree>
    <p:extLst>
      <p:ext uri="{BB962C8B-B14F-4D97-AF65-F5344CB8AC3E}">
        <p14:creationId xmlns:p14="http://schemas.microsoft.com/office/powerpoint/2010/main" val="24500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4.44444E-6 L 0.96458 -0.00162 " pathEditMode="relative" rAng="0" ptsTypes="AA">
                                      <p:cBhvr>
                                        <p:cTn id="6" dur="3000" fill="hold"/>
                                        <p:tgtEl>
                                          <p:spTgt spid="4"/>
                                        </p:tgtEl>
                                        <p:attrNameLst>
                                          <p:attrName>ppt_x</p:attrName>
                                          <p:attrName>ppt_y</p:attrName>
                                        </p:attrNameLst>
                                      </p:cBhvr>
                                      <p:rCtr x="48229" y="-93"/>
                                    </p:animMotion>
                                  </p:childTnLst>
                                </p:cTn>
                              </p:par>
                              <p:par>
                                <p:cTn id="7" presetID="22" presetClass="entr" presetSubtype="8"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000"/>
                                        <p:tgtEl>
                                          <p:spTgt spid="5"/>
                                        </p:tgtEl>
                                      </p:cBhvr>
                                    </p:animEffect>
                                  </p:childTnLst>
                                </p:cTn>
                              </p:par>
                              <p:par>
                                <p:cTn id="10" presetID="2" presetClass="entr" presetSubtype="4" fill="hold" nodeType="with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ppt_x"/>
                                          </p:val>
                                        </p:tav>
                                        <p:tav tm="100000">
                                          <p:val>
                                            <p:strVal val="#ppt_x"/>
                                          </p:val>
                                        </p:tav>
                                      </p:tavLst>
                                    </p:anim>
                                    <p:anim calcmode="lin" valueType="num">
                                      <p:cBhvr additive="base">
                                        <p:cTn id="13"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0"/>
            <a:ext cx="12192000" cy="1955800"/>
          </a:xfrm>
          <a:prstGeom prst="rect">
            <a:avLst/>
          </a:prstGeom>
          <a:solidFill>
            <a:srgbClr val="573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
          <p:cNvSpPr txBox="1"/>
          <p:nvPr/>
        </p:nvSpPr>
        <p:spPr>
          <a:xfrm>
            <a:off x="114300" y="5006270"/>
            <a:ext cx="3924300" cy="1200329"/>
          </a:xfrm>
          <a:prstGeom prst="rect">
            <a:avLst/>
          </a:prstGeom>
          <a:noFill/>
        </p:spPr>
        <p:txBody>
          <a:bodyPr wrap="square" rtlCol="0">
            <a:spAutoFit/>
          </a:bodyPr>
          <a:lstStyle/>
          <a:p>
            <a:r>
              <a:rPr lang="en-NZ" dirty="0" err="1" smtClean="0">
                <a:solidFill>
                  <a:schemeClr val="bg1"/>
                </a:solidFill>
              </a:rPr>
              <a:t>Knobbled</a:t>
            </a:r>
            <a:r>
              <a:rPr lang="en-NZ" dirty="0" smtClean="0">
                <a:solidFill>
                  <a:schemeClr val="bg1"/>
                </a:solidFill>
              </a:rPr>
              <a:t> </a:t>
            </a:r>
            <a:r>
              <a:rPr lang="en-NZ" dirty="0" err="1">
                <a:solidFill>
                  <a:schemeClr val="bg1"/>
                </a:solidFill>
              </a:rPr>
              <a:t>o</a:t>
            </a:r>
            <a:r>
              <a:rPr lang="en-NZ" dirty="0" err="1" smtClean="0">
                <a:solidFill>
                  <a:schemeClr val="bg1"/>
                </a:solidFill>
              </a:rPr>
              <a:t>rbweaver</a:t>
            </a:r>
            <a:endParaRPr lang="en-NZ" dirty="0" smtClean="0">
              <a:solidFill>
                <a:schemeClr val="bg1"/>
              </a:solidFill>
            </a:endParaRPr>
          </a:p>
          <a:p>
            <a:r>
              <a:rPr lang="en-NZ" i="1" dirty="0" err="1" smtClean="0">
                <a:solidFill>
                  <a:schemeClr val="bg1"/>
                </a:solidFill>
              </a:rPr>
              <a:t>Eriophora</a:t>
            </a:r>
            <a:r>
              <a:rPr lang="en-NZ" i="1" dirty="0" smtClean="0">
                <a:solidFill>
                  <a:schemeClr val="bg1"/>
                </a:solidFill>
              </a:rPr>
              <a:t> </a:t>
            </a:r>
            <a:r>
              <a:rPr lang="en-NZ" i="1" dirty="0" err="1" smtClean="0">
                <a:solidFill>
                  <a:schemeClr val="bg1"/>
                </a:solidFill>
              </a:rPr>
              <a:t>pustulosa</a:t>
            </a:r>
            <a:endParaRPr lang="en-NZ" i="1" dirty="0" smtClean="0">
              <a:solidFill>
                <a:schemeClr val="bg1"/>
              </a:solidFill>
            </a:endParaRPr>
          </a:p>
          <a:p>
            <a:r>
              <a:rPr lang="en-NZ" dirty="0" smtClean="0">
                <a:solidFill>
                  <a:schemeClr val="bg1"/>
                </a:solidFill>
              </a:rPr>
              <a:t>Found: Very common in gardens </a:t>
            </a:r>
          </a:p>
          <a:p>
            <a:r>
              <a:rPr lang="en-NZ" dirty="0" smtClean="0">
                <a:solidFill>
                  <a:schemeClr val="bg1"/>
                </a:solidFill>
              </a:rPr>
              <a:t>Body size: up to 12 mm</a:t>
            </a:r>
          </a:p>
        </p:txBody>
      </p:sp>
      <p:sp>
        <p:nvSpPr>
          <p:cNvPr id="5" name="TextBox 4"/>
          <p:cNvSpPr txBox="1"/>
          <p:nvPr/>
        </p:nvSpPr>
        <p:spPr>
          <a:xfrm>
            <a:off x="9594442" y="353417"/>
            <a:ext cx="1947938" cy="523220"/>
          </a:xfrm>
          <a:prstGeom prst="rect">
            <a:avLst/>
          </a:prstGeom>
          <a:noFill/>
        </p:spPr>
        <p:txBody>
          <a:bodyPr wrap="square" rtlCol="0">
            <a:spAutoFit/>
          </a:bodyPr>
          <a:lstStyle/>
          <a:p>
            <a:r>
              <a:rPr lang="en-NZ" sz="2800" dirty="0" smtClean="0">
                <a:latin typeface="Hobo Std" panose="020B0803040709020204" pitchFamily="34" charset="0"/>
              </a:rPr>
              <a:t>Spider Silk</a:t>
            </a:r>
            <a:endParaRPr lang="en-NZ" sz="2800" dirty="0">
              <a:latin typeface="Hobo Std" panose="020B0803040709020204" pitchFamily="34" charset="0"/>
            </a:endParaRPr>
          </a:p>
        </p:txBody>
      </p:sp>
      <p:grpSp>
        <p:nvGrpSpPr>
          <p:cNvPr id="17" name="Group 16"/>
          <p:cNvGrpSpPr/>
          <p:nvPr/>
        </p:nvGrpSpPr>
        <p:grpSpPr>
          <a:xfrm>
            <a:off x="10342051" y="5283269"/>
            <a:ext cx="1200329" cy="1200329"/>
            <a:chOff x="10342051" y="5283269"/>
            <a:chExt cx="1200329" cy="1200329"/>
          </a:xfrm>
        </p:grpSpPr>
        <p:grpSp>
          <p:nvGrpSpPr>
            <p:cNvPr id="9" name="Group 8"/>
            <p:cNvGrpSpPr/>
            <p:nvPr/>
          </p:nvGrpSpPr>
          <p:grpSpPr>
            <a:xfrm>
              <a:off x="10342051" y="5283269"/>
              <a:ext cx="1200329" cy="1200329"/>
              <a:chOff x="10342051" y="5283269"/>
              <a:chExt cx="1200329" cy="1200329"/>
            </a:xfrm>
          </p:grpSpPr>
          <p:sp>
            <p:nvSpPr>
              <p:cNvPr id="11" name="Oval 10"/>
              <p:cNvSpPr/>
              <p:nvPr/>
            </p:nvSpPr>
            <p:spPr>
              <a:xfrm>
                <a:off x="10342051" y="5283269"/>
                <a:ext cx="1200329" cy="1200329"/>
              </a:xfrm>
              <a:prstGeom prst="ellipse">
                <a:avLst/>
              </a:prstGeom>
              <a:gradFill flip="none" rotWithShape="1">
                <a:gsLst>
                  <a:gs pos="0">
                    <a:srgbClr val="573A2B">
                      <a:shade val="30000"/>
                      <a:satMod val="115000"/>
                    </a:srgbClr>
                  </a:gs>
                  <a:gs pos="50000">
                    <a:srgbClr val="573A2B">
                      <a:shade val="67500"/>
                      <a:satMod val="115000"/>
                    </a:srgbClr>
                  </a:gs>
                  <a:gs pos="100000">
                    <a:srgbClr val="573A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10457694" y="5388627"/>
                <a:ext cx="969041" cy="982945"/>
              </a:xfrm>
              <a:prstGeom prst="ellipse">
                <a:avLst/>
              </a:prstGeom>
              <a:gradFill flip="none" rotWithShape="1">
                <a:gsLst>
                  <a:gs pos="0">
                    <a:srgbClr val="573A2B">
                      <a:shade val="30000"/>
                      <a:satMod val="115000"/>
                    </a:srgbClr>
                  </a:gs>
                  <a:gs pos="50000">
                    <a:srgbClr val="573A2B">
                      <a:shade val="67500"/>
                      <a:satMod val="115000"/>
                    </a:srgbClr>
                  </a:gs>
                  <a:gs pos="100000">
                    <a:srgbClr val="573A2B">
                      <a:shade val="100000"/>
                      <a:satMod val="115000"/>
                    </a:srgbClr>
                  </a:gs>
                </a:gsLst>
                <a:lin ang="16200000" scaled="1"/>
                <a:tileRect/>
              </a:gradFill>
              <a:ln>
                <a:solidFill>
                  <a:srgbClr val="573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BACK</a:t>
                </a:r>
                <a:endParaRPr lang="en-NZ" dirty="0"/>
              </a:p>
            </p:txBody>
          </p:sp>
        </p:grpSp>
        <p:sp>
          <p:nvSpPr>
            <p:cNvPr id="10" name="Oval 9">
              <a:hlinkClick r:id="rId2" action="ppaction://hlinksldjump"/>
            </p:cNvPr>
            <p:cNvSpPr/>
            <p:nvPr/>
          </p:nvSpPr>
          <p:spPr>
            <a:xfrm>
              <a:off x="10457694" y="5388627"/>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1224" y="-2518562"/>
            <a:ext cx="3879267" cy="2911131"/>
          </a:xfrm>
          <a:prstGeom prst="rect">
            <a:avLst/>
          </a:prstGeom>
        </p:spPr>
      </p:pic>
      <p:grpSp>
        <p:nvGrpSpPr>
          <p:cNvPr id="18" name="Group 17"/>
          <p:cNvGrpSpPr/>
          <p:nvPr/>
        </p:nvGrpSpPr>
        <p:grpSpPr>
          <a:xfrm>
            <a:off x="4626692" y="5283269"/>
            <a:ext cx="3488608" cy="1200329"/>
            <a:chOff x="10342051" y="5283269"/>
            <a:chExt cx="1200329" cy="1200329"/>
          </a:xfrm>
        </p:grpSpPr>
        <p:grpSp>
          <p:nvGrpSpPr>
            <p:cNvPr id="19" name="Group 18"/>
            <p:cNvGrpSpPr/>
            <p:nvPr/>
          </p:nvGrpSpPr>
          <p:grpSpPr>
            <a:xfrm>
              <a:off x="10342051" y="5283269"/>
              <a:ext cx="1200329" cy="1200329"/>
              <a:chOff x="10342051" y="5283269"/>
              <a:chExt cx="1200329" cy="1200329"/>
            </a:xfrm>
          </p:grpSpPr>
          <p:sp>
            <p:nvSpPr>
              <p:cNvPr id="21" name="Oval 20"/>
              <p:cNvSpPr/>
              <p:nvPr/>
            </p:nvSpPr>
            <p:spPr>
              <a:xfrm>
                <a:off x="10342051" y="5283269"/>
                <a:ext cx="1200329" cy="1200329"/>
              </a:xfrm>
              <a:prstGeom prst="ellipse">
                <a:avLst/>
              </a:prstGeom>
              <a:gradFill flip="none" rotWithShape="1">
                <a:gsLst>
                  <a:gs pos="0">
                    <a:srgbClr val="573A2B">
                      <a:shade val="30000"/>
                      <a:satMod val="115000"/>
                    </a:srgbClr>
                  </a:gs>
                  <a:gs pos="50000">
                    <a:srgbClr val="573A2B">
                      <a:shade val="67500"/>
                      <a:satMod val="115000"/>
                    </a:srgbClr>
                  </a:gs>
                  <a:gs pos="100000">
                    <a:srgbClr val="573A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10457694" y="5388627"/>
                <a:ext cx="969041" cy="982945"/>
              </a:xfrm>
              <a:prstGeom prst="ellipse">
                <a:avLst/>
              </a:prstGeom>
              <a:gradFill flip="none" rotWithShape="1">
                <a:gsLst>
                  <a:gs pos="0">
                    <a:srgbClr val="573A2B">
                      <a:shade val="30000"/>
                      <a:satMod val="115000"/>
                    </a:srgbClr>
                  </a:gs>
                  <a:gs pos="50000">
                    <a:srgbClr val="573A2B">
                      <a:shade val="67500"/>
                      <a:satMod val="115000"/>
                    </a:srgbClr>
                  </a:gs>
                  <a:gs pos="100000">
                    <a:srgbClr val="573A2B">
                      <a:shade val="100000"/>
                      <a:satMod val="115000"/>
                    </a:srgbClr>
                  </a:gs>
                </a:gsLst>
                <a:lin ang="16200000" scaled="1"/>
                <a:tileRect/>
              </a:gradFill>
              <a:ln>
                <a:solidFill>
                  <a:srgbClr val="573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Watch how a spider weaves its web </a:t>
                </a:r>
                <a:endParaRPr lang="en-NZ" dirty="0"/>
              </a:p>
            </p:txBody>
          </p:sp>
        </p:grpSp>
        <p:sp>
          <p:nvSpPr>
            <p:cNvPr id="20" name="Oval 19">
              <a:hlinkClick r:id="rId4"/>
            </p:cNvPr>
            <p:cNvSpPr/>
            <p:nvPr/>
          </p:nvSpPr>
          <p:spPr>
            <a:xfrm>
              <a:off x="10457694" y="5388627"/>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TextBox 22"/>
          <p:cNvSpPr txBox="1"/>
          <p:nvPr/>
        </p:nvSpPr>
        <p:spPr>
          <a:xfrm>
            <a:off x="850056" y="3449705"/>
            <a:ext cx="4867838" cy="923330"/>
          </a:xfrm>
          <a:prstGeom prst="rect">
            <a:avLst/>
          </a:prstGeom>
          <a:noFill/>
        </p:spPr>
        <p:txBody>
          <a:bodyPr wrap="square" rtlCol="0">
            <a:spAutoFit/>
          </a:bodyPr>
          <a:lstStyle/>
          <a:p>
            <a:r>
              <a:rPr lang="en-NZ" dirty="0" smtClean="0"/>
              <a:t>Spider silk is the strongest natural fibre that exists. It is about five times stronger than a strand of metal the same width!</a:t>
            </a:r>
            <a:endParaRPr lang="en-NZ" dirty="0"/>
          </a:p>
        </p:txBody>
      </p:sp>
      <p:sp>
        <p:nvSpPr>
          <p:cNvPr id="24" name="TextBox 23"/>
          <p:cNvSpPr txBox="1"/>
          <p:nvPr/>
        </p:nvSpPr>
        <p:spPr>
          <a:xfrm>
            <a:off x="5790330" y="1182829"/>
            <a:ext cx="3977724" cy="1200329"/>
          </a:xfrm>
          <a:prstGeom prst="rect">
            <a:avLst/>
          </a:prstGeom>
          <a:noFill/>
        </p:spPr>
        <p:txBody>
          <a:bodyPr wrap="square" rtlCol="0">
            <a:spAutoFit/>
          </a:bodyPr>
          <a:lstStyle/>
          <a:p>
            <a:r>
              <a:rPr lang="en-NZ" dirty="0" smtClean="0"/>
              <a:t>Spiders produce different kinds of silk. It can be used to trap prey, to build nests and to protect their eggs. Around half of all spiders build webs to catch food. </a:t>
            </a:r>
            <a:endParaRPr lang="en-NZ"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5449" y="2641882"/>
            <a:ext cx="2707801" cy="2026117"/>
          </a:xfrm>
          <a:prstGeom prst="rect">
            <a:avLst/>
          </a:prstGeom>
        </p:spPr>
      </p:pic>
    </p:spTree>
    <p:extLst>
      <p:ext uri="{BB962C8B-B14F-4D97-AF65-F5344CB8AC3E}">
        <p14:creationId xmlns:p14="http://schemas.microsoft.com/office/powerpoint/2010/main" val="2412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2.59259E-6 L 0 -0.27963 " pathEditMode="relative" rAng="0" ptsTypes="AA">
                                      <p:cBhvr>
                                        <p:cTn id="6" dur="2000" fill="hold"/>
                                        <p:tgtEl>
                                          <p:spTgt spid="2"/>
                                        </p:tgtEl>
                                        <p:attrNameLst>
                                          <p:attrName>ppt_x</p:attrName>
                                          <p:attrName>ppt_y</p:attrName>
                                        </p:attrNameLst>
                                      </p:cBhvr>
                                      <p:rCtr x="0" y="-13981"/>
                                    </p:animMotion>
                                  </p:childTnLst>
                                </p:cTn>
                              </p:par>
                              <p:par>
                                <p:cTn id="7" presetID="42" presetClass="path" presetSubtype="0" accel="50000" decel="50000" fill="hold" nodeType="withEffect">
                                  <p:stCondLst>
                                    <p:cond delay="0"/>
                                  </p:stCondLst>
                                  <p:childTnLst>
                                    <p:animMotion origin="layout" path="M 2.77556E-17 1.11111E-6 L 2.77556E-17 0.40671 " pathEditMode="relative" rAng="0" ptsTypes="AA">
                                      <p:cBhvr>
                                        <p:cTn id="8" dur="2000" fill="hold"/>
                                        <p:tgtEl>
                                          <p:spTgt spid="16"/>
                                        </p:tgtEl>
                                        <p:attrNameLst>
                                          <p:attrName>ppt_x</p:attrName>
                                          <p:attrName>ppt_y</p:attrName>
                                        </p:attrNameLst>
                                      </p:cBhvr>
                                      <p:rCtr x="0" y="20324"/>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57906" y="1702759"/>
            <a:ext cx="4725422" cy="3718907"/>
          </a:xfrm>
          <a:prstGeom prst="rect">
            <a:avLst/>
          </a:prstGeom>
        </p:spPr>
      </p:pic>
      <p:grpSp>
        <p:nvGrpSpPr>
          <p:cNvPr id="14" name="Group 13"/>
          <p:cNvGrpSpPr/>
          <p:nvPr/>
        </p:nvGrpSpPr>
        <p:grpSpPr>
          <a:xfrm>
            <a:off x="560475" y="5061995"/>
            <a:ext cx="1388750" cy="1388750"/>
            <a:chOff x="5137843" y="4727290"/>
            <a:chExt cx="1388750" cy="1388750"/>
          </a:xfrm>
        </p:grpSpPr>
        <p:grpSp>
          <p:nvGrpSpPr>
            <p:cNvPr id="3" name="Group 2"/>
            <p:cNvGrpSpPr/>
            <p:nvPr/>
          </p:nvGrpSpPr>
          <p:grpSpPr>
            <a:xfrm>
              <a:off x="5137843" y="4727290"/>
              <a:ext cx="1388750" cy="1388750"/>
              <a:chOff x="5137843" y="4727290"/>
              <a:chExt cx="1388750" cy="1388750"/>
            </a:xfrm>
          </p:grpSpPr>
          <p:sp>
            <p:nvSpPr>
              <p:cNvPr id="12" name="Oval 11"/>
              <p:cNvSpPr/>
              <p:nvPr/>
            </p:nvSpPr>
            <p:spPr>
              <a:xfrm>
                <a:off x="5137843" y="4727290"/>
                <a:ext cx="1388750" cy="1388750"/>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hlinkClick r:id="rId3" action="ppaction://hlinksldjump"/>
              </p:cNvPr>
              <p:cNvSpPr/>
              <p:nvPr/>
            </p:nvSpPr>
            <p:spPr>
              <a:xfrm>
                <a:off x="5271640" y="4853045"/>
                <a:ext cx="1137242" cy="1137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Oval 12">
              <a:hlinkClick r:id="rId4" action="ppaction://hlinksldjump"/>
            </p:cNvPr>
            <p:cNvSpPr/>
            <p:nvPr/>
          </p:nvSpPr>
          <p:spPr>
            <a:xfrm>
              <a:off x="5271640" y="4853045"/>
              <a:ext cx="1121156" cy="1137242"/>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Back to the start</a:t>
              </a:r>
              <a:endParaRPr lang="en-NZ" dirty="0"/>
            </a:p>
          </p:txBody>
        </p:sp>
      </p:grpSp>
      <p:sp>
        <p:nvSpPr>
          <p:cNvPr id="15" name="Oval 14"/>
          <p:cNvSpPr/>
          <p:nvPr/>
        </p:nvSpPr>
        <p:spPr>
          <a:xfrm>
            <a:off x="5037757" y="4853045"/>
            <a:ext cx="1137242" cy="1137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2361947" y="2895342"/>
            <a:ext cx="7893698" cy="1107996"/>
          </a:xfrm>
          <a:prstGeom prst="rect">
            <a:avLst/>
          </a:prstGeom>
          <a:noFill/>
        </p:spPr>
        <p:txBody>
          <a:bodyPr wrap="square" rtlCol="0">
            <a:spAutoFit/>
          </a:bodyPr>
          <a:lstStyle/>
          <a:p>
            <a:r>
              <a:rPr lang="en-NZ" sz="6600" dirty="0" smtClean="0">
                <a:latin typeface="Hobo Std" panose="020B0803040709020204" pitchFamily="34" charset="0"/>
                <a:cs typeface="Arial" panose="020B0604020202020204" pitchFamily="34" charset="0"/>
              </a:rPr>
              <a:t>Spectacular Spiders</a:t>
            </a:r>
            <a:endParaRPr lang="en-NZ" sz="6600" dirty="0">
              <a:latin typeface="Hobo Std" panose="020B0803040709020204" pitchFamily="34" charset="0"/>
              <a:cs typeface="Arial" panose="020B0604020202020204" pitchFamily="34" charset="0"/>
            </a:endParaRPr>
          </a:p>
        </p:txBody>
      </p:sp>
      <p:sp>
        <p:nvSpPr>
          <p:cNvPr id="2" name="TextBox 1"/>
          <p:cNvSpPr txBox="1"/>
          <p:nvPr/>
        </p:nvSpPr>
        <p:spPr>
          <a:xfrm>
            <a:off x="3944418" y="2249012"/>
            <a:ext cx="4723352" cy="1754326"/>
          </a:xfrm>
          <a:prstGeom prst="rect">
            <a:avLst/>
          </a:prstGeom>
          <a:noFill/>
        </p:spPr>
        <p:txBody>
          <a:bodyPr wrap="square" rtlCol="0">
            <a:spAutoFit/>
          </a:bodyPr>
          <a:lstStyle/>
          <a:p>
            <a:r>
              <a:rPr lang="en-NZ" dirty="0" smtClean="0"/>
              <a:t>Head outside and explore your garden, local park or school grounds and see what you can find!</a:t>
            </a:r>
          </a:p>
          <a:p>
            <a:endParaRPr lang="en-NZ" dirty="0" smtClean="0"/>
          </a:p>
          <a:p>
            <a:r>
              <a:rPr lang="en-NZ" dirty="0" smtClean="0"/>
              <a:t>Use the Seek by </a:t>
            </a:r>
            <a:r>
              <a:rPr lang="en-NZ" dirty="0" err="1" smtClean="0"/>
              <a:t>iNaturalist</a:t>
            </a:r>
            <a:r>
              <a:rPr lang="en-NZ" dirty="0" smtClean="0"/>
              <a:t> app to help identify what you see. It is kid-safe.</a:t>
            </a:r>
            <a:endParaRPr lang="en-NZ" dirty="0"/>
          </a:p>
        </p:txBody>
      </p:sp>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7257" y="4377880"/>
            <a:ext cx="2137674" cy="1043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472" y="284431"/>
            <a:ext cx="3594100" cy="927100"/>
          </a:xfrm>
          <a:prstGeom prst="rect">
            <a:avLst/>
          </a:prstGeom>
        </p:spPr>
      </p:pic>
    </p:spTree>
    <p:extLst>
      <p:ext uri="{BB962C8B-B14F-4D97-AF65-F5344CB8AC3E}">
        <p14:creationId xmlns:p14="http://schemas.microsoft.com/office/powerpoint/2010/main" val="315459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44444E-6 L -0.98698 0.00139 " pathEditMode="relative" rAng="0" ptsTypes="AA">
                                      <p:cBhvr>
                                        <p:cTn id="6" dur="3000" fill="hold"/>
                                        <p:tgtEl>
                                          <p:spTgt spid="4"/>
                                        </p:tgtEl>
                                        <p:attrNameLst>
                                          <p:attrName>ppt_x</p:attrName>
                                          <p:attrName>ppt_y</p:attrName>
                                        </p:attrNameLst>
                                      </p:cBhvr>
                                      <p:rCtr x="-49349" y="69"/>
                                    </p:animMotion>
                                  </p:childTnLst>
                                </p:cTn>
                              </p:par>
                              <p:par>
                                <p:cTn id="7" presetID="22" presetClass="exit" presetSubtype="2" fill="hold" grpId="0" nodeType="withEffect">
                                  <p:stCondLst>
                                    <p:cond delay="0"/>
                                  </p:stCondLst>
                                  <p:childTnLst>
                                    <p:animEffect transition="out" filter="wipe(right)">
                                      <p:cBhvr>
                                        <p:cTn id="8" dur="2000"/>
                                        <p:tgtEl>
                                          <p:spTgt spid="11"/>
                                        </p:tgtEl>
                                      </p:cBhvr>
                                    </p:animEffect>
                                    <p:set>
                                      <p:cBhvr>
                                        <p:cTn id="9" dur="1" fill="hold">
                                          <p:stCondLst>
                                            <p:cond delay="1999"/>
                                          </p:stCondLst>
                                        </p:cTn>
                                        <p:tgtEl>
                                          <p:spTgt spid="11"/>
                                        </p:tgtEl>
                                        <p:attrNameLst>
                                          <p:attrName>style.visibility</p:attrName>
                                        </p:attrNameLst>
                                      </p:cBhvr>
                                      <p:to>
                                        <p:strVal val="hidden"/>
                                      </p:to>
                                    </p:set>
                                  </p:childTnLst>
                                </p:cTn>
                              </p:par>
                              <p:par>
                                <p:cTn id="10" presetID="10" presetClass="entr" presetSubtype="0" fill="hold" grpId="0" nodeType="withEffect">
                                  <p:stCondLst>
                                    <p:cond delay="2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2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2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68262" y="81419"/>
            <a:ext cx="3168738" cy="25180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4392" y="77185"/>
            <a:ext cx="3871110" cy="30460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852" y="136803"/>
            <a:ext cx="3879267" cy="2911131"/>
          </a:xfrm>
          <a:prstGeom prst="rect">
            <a:avLst/>
          </a:prstGeom>
        </p:spPr>
      </p:pic>
      <p:grpSp>
        <p:nvGrpSpPr>
          <p:cNvPr id="52" name="Group 51"/>
          <p:cNvGrpSpPr/>
          <p:nvPr/>
        </p:nvGrpSpPr>
        <p:grpSpPr>
          <a:xfrm>
            <a:off x="10271664" y="5218568"/>
            <a:ext cx="1200330" cy="1200330"/>
            <a:chOff x="10210503" y="5228805"/>
            <a:chExt cx="1388750" cy="1388750"/>
          </a:xfrm>
        </p:grpSpPr>
        <p:grpSp>
          <p:nvGrpSpPr>
            <p:cNvPr id="53" name="Group 52"/>
            <p:cNvGrpSpPr/>
            <p:nvPr/>
          </p:nvGrpSpPr>
          <p:grpSpPr>
            <a:xfrm>
              <a:off x="10210503" y="5228805"/>
              <a:ext cx="1388750" cy="1388750"/>
              <a:chOff x="10285148" y="5239833"/>
              <a:chExt cx="1388750" cy="1388750"/>
            </a:xfrm>
          </p:grpSpPr>
          <p:grpSp>
            <p:nvGrpSpPr>
              <p:cNvPr id="55" name="Group 54"/>
              <p:cNvGrpSpPr/>
              <p:nvPr/>
            </p:nvGrpSpPr>
            <p:grpSpPr>
              <a:xfrm>
                <a:off x="10285148" y="5239833"/>
                <a:ext cx="1388750" cy="1388750"/>
                <a:chOff x="5137843" y="4727290"/>
                <a:chExt cx="1388750" cy="1388750"/>
              </a:xfrm>
            </p:grpSpPr>
            <p:sp>
              <p:nvSpPr>
                <p:cNvPr id="62" name="Oval 61"/>
                <p:cNvSpPr/>
                <p:nvPr/>
              </p:nvSpPr>
              <p:spPr>
                <a:xfrm>
                  <a:off x="5137843" y="4727290"/>
                  <a:ext cx="1388750" cy="1388750"/>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Oval 62">
                  <a:hlinkClick r:id="rId5" action="ppaction://hlinksldjump"/>
                </p:cNvPr>
                <p:cNvSpPr/>
                <p:nvPr/>
              </p:nvSpPr>
              <p:spPr>
                <a:xfrm>
                  <a:off x="5271640" y="4853045"/>
                  <a:ext cx="1137242" cy="1137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6" name="Oval 55"/>
              <p:cNvSpPr/>
              <p:nvPr/>
            </p:nvSpPr>
            <p:spPr>
              <a:xfrm>
                <a:off x="10418945" y="5365588"/>
                <a:ext cx="1121156" cy="1137242"/>
              </a:xfrm>
              <a:prstGeom prst="ellipse">
                <a:avLst/>
              </a:prstGeom>
              <a:gradFill flip="none" rotWithShape="1">
                <a:gsLst>
                  <a:gs pos="0">
                    <a:srgbClr val="B48A64">
                      <a:shade val="30000"/>
                      <a:satMod val="115000"/>
                    </a:srgbClr>
                  </a:gs>
                  <a:gs pos="50000">
                    <a:srgbClr val="B48A64">
                      <a:shade val="67500"/>
                      <a:satMod val="115000"/>
                    </a:srgbClr>
                  </a:gs>
                  <a:gs pos="100000">
                    <a:srgbClr val="B48A64">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END</a:t>
                </a:r>
                <a:endParaRPr lang="en-NZ" dirty="0"/>
              </a:p>
            </p:txBody>
          </p:sp>
        </p:grpSp>
        <p:sp>
          <p:nvSpPr>
            <p:cNvPr id="54" name="Oval 53">
              <a:hlinkClick r:id="rId6" action="ppaction://hlinksldjump"/>
            </p:cNvPr>
            <p:cNvSpPr/>
            <p:nvPr/>
          </p:nvSpPr>
          <p:spPr>
            <a:xfrm>
              <a:off x="10328214" y="5360350"/>
              <a:ext cx="1131452" cy="1131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4" name="Group 63"/>
          <p:cNvGrpSpPr/>
          <p:nvPr/>
        </p:nvGrpSpPr>
        <p:grpSpPr>
          <a:xfrm>
            <a:off x="260774" y="3292137"/>
            <a:ext cx="2360778" cy="1200329"/>
            <a:chOff x="3864286" y="1308669"/>
            <a:chExt cx="1200329" cy="1200329"/>
          </a:xfrm>
        </p:grpSpPr>
        <p:grpSp>
          <p:nvGrpSpPr>
            <p:cNvPr id="65" name="Group 64"/>
            <p:cNvGrpSpPr/>
            <p:nvPr/>
          </p:nvGrpSpPr>
          <p:grpSpPr>
            <a:xfrm>
              <a:off x="3864286" y="1308669"/>
              <a:ext cx="1200329" cy="1200329"/>
              <a:chOff x="3864286" y="1308669"/>
              <a:chExt cx="1200329" cy="1200329"/>
            </a:xfrm>
          </p:grpSpPr>
          <p:sp>
            <p:nvSpPr>
              <p:cNvPr id="67" name="Oval 66"/>
              <p:cNvSpPr/>
              <p:nvPr/>
            </p:nvSpPr>
            <p:spPr>
              <a:xfrm>
                <a:off x="3864286" y="1308669"/>
                <a:ext cx="1200329" cy="1200329"/>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Oval 67"/>
              <p:cNvSpPr/>
              <p:nvPr/>
            </p:nvSpPr>
            <p:spPr>
              <a:xfrm>
                <a:off x="3979930" y="1417362"/>
                <a:ext cx="969041" cy="982945"/>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What is a spider?</a:t>
                </a:r>
                <a:endParaRPr lang="en-NZ" dirty="0"/>
              </a:p>
            </p:txBody>
          </p:sp>
        </p:grpSp>
        <p:sp>
          <p:nvSpPr>
            <p:cNvPr id="66" name="Oval 65">
              <a:hlinkClick r:id="rId7" action="ppaction://hlinksldjump"/>
            </p:cNvPr>
            <p:cNvSpPr/>
            <p:nvPr/>
          </p:nvSpPr>
          <p:spPr>
            <a:xfrm>
              <a:off x="3966026" y="1403060"/>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9" name="Group 68"/>
          <p:cNvGrpSpPr/>
          <p:nvPr/>
        </p:nvGrpSpPr>
        <p:grpSpPr>
          <a:xfrm>
            <a:off x="3083260" y="3277835"/>
            <a:ext cx="2432480" cy="1200329"/>
            <a:chOff x="10391507" y="5279935"/>
            <a:chExt cx="1200329" cy="1200329"/>
          </a:xfrm>
        </p:grpSpPr>
        <p:grpSp>
          <p:nvGrpSpPr>
            <p:cNvPr id="70" name="Group 69"/>
            <p:cNvGrpSpPr/>
            <p:nvPr/>
          </p:nvGrpSpPr>
          <p:grpSpPr>
            <a:xfrm>
              <a:off x="10391507" y="5279935"/>
              <a:ext cx="1200329" cy="1200329"/>
              <a:chOff x="10391507" y="5279935"/>
              <a:chExt cx="1200329" cy="1200329"/>
            </a:xfrm>
          </p:grpSpPr>
          <p:sp>
            <p:nvSpPr>
              <p:cNvPr id="72" name="Oval 71"/>
              <p:cNvSpPr/>
              <p:nvPr/>
            </p:nvSpPr>
            <p:spPr>
              <a:xfrm>
                <a:off x="10391507" y="5279935"/>
                <a:ext cx="1200329" cy="1200329"/>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Oval 72"/>
              <p:cNvSpPr/>
              <p:nvPr/>
            </p:nvSpPr>
            <p:spPr>
              <a:xfrm>
                <a:off x="10507151" y="5388628"/>
                <a:ext cx="969041" cy="982945"/>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1C1D22"/>
                    </a:solidFill>
                  </a:rPr>
                  <a:t>How do spiders eat?</a:t>
                </a:r>
                <a:endParaRPr lang="en-NZ" dirty="0">
                  <a:solidFill>
                    <a:srgbClr val="1C1D22"/>
                  </a:solidFill>
                </a:endParaRPr>
              </a:p>
            </p:txBody>
          </p:sp>
        </p:grpSp>
        <p:sp>
          <p:nvSpPr>
            <p:cNvPr id="71" name="Oval 70">
              <a:hlinkClick r:id="rId8" action="ppaction://hlinksldjump"/>
            </p:cNvPr>
            <p:cNvSpPr/>
            <p:nvPr/>
          </p:nvSpPr>
          <p:spPr>
            <a:xfrm>
              <a:off x="10507151" y="5388626"/>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4" name="Group 73"/>
          <p:cNvGrpSpPr/>
          <p:nvPr/>
        </p:nvGrpSpPr>
        <p:grpSpPr>
          <a:xfrm>
            <a:off x="6234375" y="3292136"/>
            <a:ext cx="2432477" cy="1200329"/>
            <a:chOff x="10342051" y="5283269"/>
            <a:chExt cx="1200329" cy="1200329"/>
          </a:xfrm>
        </p:grpSpPr>
        <p:grpSp>
          <p:nvGrpSpPr>
            <p:cNvPr id="75" name="Group 74"/>
            <p:cNvGrpSpPr/>
            <p:nvPr/>
          </p:nvGrpSpPr>
          <p:grpSpPr>
            <a:xfrm>
              <a:off x="10342051" y="5283269"/>
              <a:ext cx="1200329" cy="1200329"/>
              <a:chOff x="10342051" y="5283269"/>
              <a:chExt cx="1200329" cy="1200329"/>
            </a:xfrm>
          </p:grpSpPr>
          <p:sp>
            <p:nvSpPr>
              <p:cNvPr id="77" name="Oval 76"/>
              <p:cNvSpPr/>
              <p:nvPr/>
            </p:nvSpPr>
            <p:spPr>
              <a:xfrm>
                <a:off x="10342051" y="5283269"/>
                <a:ext cx="1200329" cy="1200329"/>
              </a:xfrm>
              <a:prstGeom prst="ellipse">
                <a:avLst/>
              </a:prstGeom>
              <a:gradFill flip="none" rotWithShape="1">
                <a:gsLst>
                  <a:gs pos="0">
                    <a:srgbClr val="917E6F">
                      <a:shade val="30000"/>
                      <a:satMod val="115000"/>
                    </a:srgbClr>
                  </a:gs>
                  <a:gs pos="50000">
                    <a:srgbClr val="917E6F">
                      <a:shade val="67500"/>
                      <a:satMod val="115000"/>
                    </a:srgbClr>
                  </a:gs>
                  <a:gs pos="100000">
                    <a:srgbClr val="917E6F">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Oval 77"/>
              <p:cNvSpPr/>
              <p:nvPr/>
            </p:nvSpPr>
            <p:spPr>
              <a:xfrm>
                <a:off x="10457694" y="5388627"/>
                <a:ext cx="969041" cy="982945"/>
              </a:xfrm>
              <a:prstGeom prst="ellipse">
                <a:avLst/>
              </a:prstGeom>
              <a:gradFill flip="none" rotWithShape="1">
                <a:gsLst>
                  <a:gs pos="0">
                    <a:srgbClr val="968275">
                      <a:shade val="30000"/>
                      <a:satMod val="115000"/>
                    </a:srgbClr>
                  </a:gs>
                  <a:gs pos="50000">
                    <a:srgbClr val="968275">
                      <a:shade val="67500"/>
                      <a:satMod val="115000"/>
                    </a:srgbClr>
                  </a:gs>
                  <a:gs pos="100000">
                    <a:srgbClr val="968275">
                      <a:shade val="100000"/>
                      <a:satMod val="115000"/>
                    </a:srgbClr>
                  </a:gs>
                </a:gsLst>
                <a:lin ang="16200000" scaled="1"/>
                <a:tileRect/>
              </a:gradFill>
              <a:ln>
                <a:solidFill>
                  <a:srgbClr val="6B3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Can spiders hear?</a:t>
                </a:r>
                <a:endParaRPr lang="en-NZ" dirty="0"/>
              </a:p>
            </p:txBody>
          </p:sp>
        </p:grpSp>
        <p:sp>
          <p:nvSpPr>
            <p:cNvPr id="76" name="Oval 75">
              <a:hlinkClick r:id="rId9" action="ppaction://hlinksldjump"/>
            </p:cNvPr>
            <p:cNvSpPr/>
            <p:nvPr/>
          </p:nvSpPr>
          <p:spPr>
            <a:xfrm>
              <a:off x="10450742" y="5388627"/>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9" name="Group 78"/>
          <p:cNvGrpSpPr/>
          <p:nvPr/>
        </p:nvGrpSpPr>
        <p:grpSpPr>
          <a:xfrm>
            <a:off x="9385487" y="3273548"/>
            <a:ext cx="2416570" cy="1200329"/>
            <a:chOff x="10342051" y="5283269"/>
            <a:chExt cx="1200329" cy="1200329"/>
          </a:xfrm>
        </p:grpSpPr>
        <p:grpSp>
          <p:nvGrpSpPr>
            <p:cNvPr id="80" name="Group 79"/>
            <p:cNvGrpSpPr/>
            <p:nvPr/>
          </p:nvGrpSpPr>
          <p:grpSpPr>
            <a:xfrm>
              <a:off x="10342051" y="5283269"/>
              <a:ext cx="1200329" cy="1200329"/>
              <a:chOff x="10342051" y="5283269"/>
              <a:chExt cx="1200329" cy="1200329"/>
            </a:xfrm>
          </p:grpSpPr>
          <p:sp>
            <p:nvSpPr>
              <p:cNvPr id="82" name="Oval 81"/>
              <p:cNvSpPr/>
              <p:nvPr/>
            </p:nvSpPr>
            <p:spPr>
              <a:xfrm>
                <a:off x="10342051" y="5283269"/>
                <a:ext cx="1200329" cy="1200329"/>
              </a:xfrm>
              <a:prstGeom prst="ellipse">
                <a:avLst/>
              </a:prstGeom>
              <a:gradFill flip="none" rotWithShape="1">
                <a:gsLst>
                  <a:gs pos="0">
                    <a:srgbClr val="6A3919">
                      <a:shade val="30000"/>
                      <a:satMod val="115000"/>
                    </a:srgbClr>
                  </a:gs>
                  <a:gs pos="50000">
                    <a:srgbClr val="6A3919">
                      <a:shade val="67500"/>
                      <a:satMod val="115000"/>
                    </a:srgbClr>
                  </a:gs>
                  <a:gs pos="100000">
                    <a:srgbClr val="6A3919">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Oval 82"/>
              <p:cNvSpPr/>
              <p:nvPr/>
            </p:nvSpPr>
            <p:spPr>
              <a:xfrm>
                <a:off x="10457694" y="5388627"/>
                <a:ext cx="969041" cy="982945"/>
              </a:xfrm>
              <a:prstGeom prst="ellipse">
                <a:avLst/>
              </a:prstGeom>
              <a:gradFill flip="none" rotWithShape="1">
                <a:gsLst>
                  <a:gs pos="0">
                    <a:srgbClr val="7A4E28">
                      <a:shade val="30000"/>
                      <a:satMod val="115000"/>
                    </a:srgbClr>
                  </a:gs>
                  <a:gs pos="50000">
                    <a:srgbClr val="7A4E28">
                      <a:shade val="67500"/>
                      <a:satMod val="115000"/>
                    </a:srgbClr>
                  </a:gs>
                  <a:gs pos="100000">
                    <a:srgbClr val="7A4E28">
                      <a:shade val="100000"/>
                      <a:satMod val="115000"/>
                    </a:srgbClr>
                  </a:gs>
                </a:gsLst>
                <a:lin ang="16200000" scaled="1"/>
                <a:tileRect/>
              </a:gradFill>
              <a:ln>
                <a:solidFill>
                  <a:srgbClr val="573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Why do spiders make silk?</a:t>
                </a:r>
                <a:endParaRPr lang="en-NZ" dirty="0"/>
              </a:p>
            </p:txBody>
          </p:sp>
        </p:grpSp>
        <p:sp>
          <p:nvSpPr>
            <p:cNvPr id="81" name="Oval 80">
              <a:hlinkClick r:id="rId10" action="ppaction://hlinksldjump"/>
            </p:cNvPr>
            <p:cNvSpPr/>
            <p:nvPr/>
          </p:nvSpPr>
          <p:spPr>
            <a:xfrm>
              <a:off x="10450742" y="5388626"/>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3797" y="260483"/>
            <a:ext cx="3480578" cy="2663770"/>
          </a:xfrm>
          <a:prstGeom prst="rect">
            <a:avLst/>
          </a:prstGeom>
        </p:spPr>
      </p:pic>
    </p:spTree>
    <p:extLst>
      <p:ext uri="{BB962C8B-B14F-4D97-AF65-F5344CB8AC3E}">
        <p14:creationId xmlns:p14="http://schemas.microsoft.com/office/powerpoint/2010/main" val="66044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361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13934"/>
            <a:ext cx="12192000" cy="1955800"/>
          </a:xfrm>
          <a:prstGeom prst="rect">
            <a:avLst/>
          </a:prstGeom>
          <a:solidFill>
            <a:srgbClr val="65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p:cNvSpPr txBox="1"/>
          <p:nvPr/>
        </p:nvSpPr>
        <p:spPr>
          <a:xfrm>
            <a:off x="5951867" y="1463605"/>
            <a:ext cx="5367130" cy="1938992"/>
          </a:xfrm>
          <a:prstGeom prst="rect">
            <a:avLst/>
          </a:prstGeom>
          <a:noFill/>
        </p:spPr>
        <p:txBody>
          <a:bodyPr wrap="square" rtlCol="0">
            <a:spAutoFit/>
          </a:bodyPr>
          <a:lstStyle/>
          <a:p>
            <a:r>
              <a:rPr lang="en-NZ" sz="2400" dirty="0" smtClean="0">
                <a:latin typeface="Arial" panose="020B0604020202020204" pitchFamily="34" charset="0"/>
                <a:cs typeface="Arial" panose="020B0604020202020204" pitchFamily="34" charset="0"/>
              </a:rPr>
              <a:t>Spiders are arachnids. All arachnids have eight legs and two body parts. Arachnids belong to a larger group called arthropods that also includes insects and crustaceans.</a:t>
            </a:r>
            <a:endParaRPr lang="en-NZ" sz="2400" dirty="0">
              <a:latin typeface="Arial" panose="020B0604020202020204" pitchFamily="34" charset="0"/>
              <a:cs typeface="Arial" panose="020B0604020202020204" pitchFamily="34" charset="0"/>
            </a:endParaRPr>
          </a:p>
        </p:txBody>
      </p:sp>
      <p:sp>
        <p:nvSpPr>
          <p:cNvPr id="9" name="TextBox 8"/>
          <p:cNvSpPr txBox="1"/>
          <p:nvPr/>
        </p:nvSpPr>
        <p:spPr>
          <a:xfrm>
            <a:off x="0" y="5002936"/>
            <a:ext cx="3127331" cy="1477328"/>
          </a:xfrm>
          <a:prstGeom prst="rect">
            <a:avLst/>
          </a:prstGeom>
          <a:noFill/>
        </p:spPr>
        <p:txBody>
          <a:bodyPr wrap="none" rtlCol="0">
            <a:spAutoFit/>
          </a:bodyPr>
          <a:lstStyle/>
          <a:p>
            <a:r>
              <a:rPr lang="en-NZ" dirty="0" smtClean="0">
                <a:solidFill>
                  <a:schemeClr val="bg1"/>
                </a:solidFill>
              </a:rPr>
              <a:t>Nursery </a:t>
            </a:r>
            <a:r>
              <a:rPr lang="en-NZ" dirty="0">
                <a:solidFill>
                  <a:schemeClr val="bg1"/>
                </a:solidFill>
              </a:rPr>
              <a:t>w</a:t>
            </a:r>
            <a:r>
              <a:rPr lang="en-NZ" dirty="0" smtClean="0">
                <a:solidFill>
                  <a:schemeClr val="bg1"/>
                </a:solidFill>
              </a:rPr>
              <a:t>eb spider</a:t>
            </a:r>
          </a:p>
          <a:p>
            <a:r>
              <a:rPr lang="en-NZ" i="1" dirty="0" err="1" smtClean="0">
                <a:solidFill>
                  <a:schemeClr val="bg1"/>
                </a:solidFill>
              </a:rPr>
              <a:t>Dolomedes</a:t>
            </a:r>
            <a:r>
              <a:rPr lang="en-NZ" i="1" dirty="0" smtClean="0">
                <a:solidFill>
                  <a:schemeClr val="bg1"/>
                </a:solidFill>
              </a:rPr>
              <a:t> minor</a:t>
            </a:r>
          </a:p>
          <a:p>
            <a:r>
              <a:rPr lang="en-NZ" dirty="0" smtClean="0">
                <a:solidFill>
                  <a:schemeClr val="bg1"/>
                </a:solidFill>
              </a:rPr>
              <a:t>Found: Gorse</a:t>
            </a:r>
          </a:p>
          <a:p>
            <a:r>
              <a:rPr lang="en-NZ" dirty="0" smtClean="0">
                <a:solidFill>
                  <a:schemeClr val="bg1"/>
                </a:solidFill>
              </a:rPr>
              <a:t>Body size: up to 18 mm</a:t>
            </a:r>
          </a:p>
          <a:p>
            <a:r>
              <a:rPr lang="en-NZ" dirty="0" smtClean="0">
                <a:solidFill>
                  <a:schemeClr val="bg1"/>
                </a:solidFill>
              </a:rPr>
              <a:t>Leg span: up to 60 mm or more</a:t>
            </a:r>
            <a:endParaRPr lang="en-NZ" dirty="0">
              <a:solidFill>
                <a:schemeClr val="bg1"/>
              </a:solidFill>
            </a:endParaRPr>
          </a:p>
        </p:txBody>
      </p:sp>
      <p:sp>
        <p:nvSpPr>
          <p:cNvPr id="11" name="TextBox 10"/>
          <p:cNvSpPr txBox="1"/>
          <p:nvPr/>
        </p:nvSpPr>
        <p:spPr>
          <a:xfrm>
            <a:off x="937207" y="3368937"/>
            <a:ext cx="5367130" cy="1200329"/>
          </a:xfrm>
          <a:prstGeom prst="rect">
            <a:avLst/>
          </a:prstGeom>
          <a:noFill/>
        </p:spPr>
        <p:txBody>
          <a:bodyPr wrap="square" rtlCol="0">
            <a:spAutoFit/>
          </a:bodyPr>
          <a:lstStyle/>
          <a:p>
            <a:r>
              <a:rPr lang="en-NZ" sz="2400" dirty="0" smtClean="0">
                <a:latin typeface="Arial" panose="020B0604020202020204" pitchFamily="34" charset="0"/>
                <a:cs typeface="Arial" panose="020B0604020202020204" pitchFamily="34" charset="0"/>
              </a:rPr>
              <a:t>New Zealand has around 1,500 named spiders, with an estimated 2,500 different species.</a:t>
            </a:r>
            <a:endParaRPr lang="en-NZ" sz="2400" dirty="0">
              <a:latin typeface="Arial" panose="020B0604020202020204" pitchFamily="34" charset="0"/>
              <a:cs typeface="Arial" panose="020B0604020202020204" pitchFamily="34" charset="0"/>
            </a:endParaRPr>
          </a:p>
        </p:txBody>
      </p:sp>
      <p:grpSp>
        <p:nvGrpSpPr>
          <p:cNvPr id="23" name="Group 22"/>
          <p:cNvGrpSpPr/>
          <p:nvPr/>
        </p:nvGrpSpPr>
        <p:grpSpPr>
          <a:xfrm>
            <a:off x="10234312" y="5279935"/>
            <a:ext cx="1200329" cy="1200329"/>
            <a:chOff x="3864286" y="1308669"/>
            <a:chExt cx="1200329" cy="1200329"/>
          </a:xfrm>
        </p:grpSpPr>
        <p:grpSp>
          <p:nvGrpSpPr>
            <p:cNvPr id="22" name="Group 21"/>
            <p:cNvGrpSpPr/>
            <p:nvPr/>
          </p:nvGrpSpPr>
          <p:grpSpPr>
            <a:xfrm>
              <a:off x="3864286" y="1308669"/>
              <a:ext cx="1200329" cy="1200329"/>
              <a:chOff x="3864286" y="1308669"/>
              <a:chExt cx="1200329" cy="1200329"/>
            </a:xfrm>
          </p:grpSpPr>
          <p:sp>
            <p:nvSpPr>
              <p:cNvPr id="3" name="Oval 2"/>
              <p:cNvSpPr/>
              <p:nvPr/>
            </p:nvSpPr>
            <p:spPr>
              <a:xfrm>
                <a:off x="3864286" y="1308669"/>
                <a:ext cx="1200329" cy="1200329"/>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3979930" y="1417362"/>
                <a:ext cx="969041" cy="982945"/>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BACK</a:t>
                </a:r>
                <a:endParaRPr lang="en-NZ" dirty="0"/>
              </a:p>
            </p:txBody>
          </p:sp>
        </p:grpSp>
        <p:sp>
          <p:nvSpPr>
            <p:cNvPr id="10" name="Oval 9">
              <a:hlinkClick r:id="rId2" action="ppaction://hlinksldjump"/>
            </p:cNvPr>
            <p:cNvSpPr/>
            <p:nvPr/>
          </p:nvSpPr>
          <p:spPr>
            <a:xfrm>
              <a:off x="3966026" y="1409257"/>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6007"/>
            <a:ext cx="3871110" cy="3046007"/>
          </a:xfrm>
          <a:prstGeom prst="rect">
            <a:avLst/>
          </a:prstGeom>
        </p:spPr>
      </p:pic>
      <p:sp>
        <p:nvSpPr>
          <p:cNvPr id="26" name="TextBox 25"/>
          <p:cNvSpPr txBox="1"/>
          <p:nvPr/>
        </p:nvSpPr>
        <p:spPr>
          <a:xfrm>
            <a:off x="7667534" y="635490"/>
            <a:ext cx="3343120" cy="584775"/>
          </a:xfrm>
          <a:prstGeom prst="rect">
            <a:avLst/>
          </a:prstGeom>
          <a:noFill/>
        </p:spPr>
        <p:txBody>
          <a:bodyPr wrap="square" rtlCol="0">
            <a:spAutoFit/>
          </a:bodyPr>
          <a:lstStyle/>
          <a:p>
            <a:r>
              <a:rPr lang="en-NZ" sz="3200" dirty="0" smtClean="0">
                <a:latin typeface="Hobo Std" panose="020B0803040709020204" pitchFamily="34" charset="0"/>
              </a:rPr>
              <a:t>What is a spider?</a:t>
            </a:r>
            <a:endParaRPr lang="en-NZ" sz="3200" dirty="0">
              <a:latin typeface="Hobo Std" panose="020B0803040709020204" pitchFamily="34" charset="0"/>
            </a:endParaRPr>
          </a:p>
        </p:txBody>
      </p:sp>
      <p:grpSp>
        <p:nvGrpSpPr>
          <p:cNvPr id="32" name="Group 31"/>
          <p:cNvGrpSpPr/>
          <p:nvPr/>
        </p:nvGrpSpPr>
        <p:grpSpPr>
          <a:xfrm>
            <a:off x="4429280" y="5279935"/>
            <a:ext cx="2962365" cy="1200329"/>
            <a:chOff x="3864286" y="1308669"/>
            <a:chExt cx="1200329" cy="1200329"/>
          </a:xfrm>
        </p:grpSpPr>
        <p:grpSp>
          <p:nvGrpSpPr>
            <p:cNvPr id="33" name="Group 32"/>
            <p:cNvGrpSpPr/>
            <p:nvPr/>
          </p:nvGrpSpPr>
          <p:grpSpPr>
            <a:xfrm>
              <a:off x="3864286" y="1308669"/>
              <a:ext cx="1200329" cy="1200329"/>
              <a:chOff x="3864286" y="1308669"/>
              <a:chExt cx="1200329" cy="1200329"/>
            </a:xfrm>
          </p:grpSpPr>
          <p:sp>
            <p:nvSpPr>
              <p:cNvPr id="35" name="Oval 34"/>
              <p:cNvSpPr/>
              <p:nvPr/>
            </p:nvSpPr>
            <p:spPr>
              <a:xfrm>
                <a:off x="3864286" y="1308669"/>
                <a:ext cx="1200329" cy="1200329"/>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Oval 35"/>
              <p:cNvSpPr/>
              <p:nvPr/>
            </p:nvSpPr>
            <p:spPr>
              <a:xfrm>
                <a:off x="3979930" y="1417362"/>
                <a:ext cx="969041" cy="982945"/>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Body Plan </a:t>
                </a:r>
                <a:endParaRPr lang="en-NZ" dirty="0"/>
              </a:p>
            </p:txBody>
          </p:sp>
        </p:grpSp>
        <p:sp>
          <p:nvSpPr>
            <p:cNvPr id="34" name="Oval 33">
              <a:hlinkClick r:id="rId4" action="ppaction://hlinksldjump"/>
            </p:cNvPr>
            <p:cNvSpPr/>
            <p:nvPr/>
          </p:nvSpPr>
          <p:spPr>
            <a:xfrm>
              <a:off x="3966026" y="1417360"/>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95043871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4.44444E-6 L -0.00104 -0.28888 " pathEditMode="relative" rAng="0" ptsTypes="AA">
                                      <p:cBhvr>
                                        <p:cTn id="6" dur="500" fill="hold"/>
                                        <p:tgtEl>
                                          <p:spTgt spid="7"/>
                                        </p:tgtEl>
                                        <p:attrNameLst>
                                          <p:attrName>ppt_x</p:attrName>
                                          <p:attrName>ppt_y</p:attrName>
                                        </p:attrNameLst>
                                      </p:cBhvr>
                                      <p:rCtr x="-52" y="-14444"/>
                                    </p:animMotion>
                                  </p:childTnLst>
                                </p:cTn>
                              </p:par>
                              <p:par>
                                <p:cTn id="7" presetID="42" presetClass="path" presetSubtype="0" accel="50000" decel="50000" fill="hold" nodeType="withEffect">
                                  <p:stCondLst>
                                    <p:cond delay="0"/>
                                  </p:stCondLst>
                                  <p:childTnLst>
                                    <p:animMotion origin="layout" path="M -3.95833E-6 7.40741E-7 L -0.00325 0.43148 " pathEditMode="relative" rAng="0" ptsTypes="AA">
                                      <p:cBhvr>
                                        <p:cTn id="8" dur="500" fill="hold"/>
                                        <p:tgtEl>
                                          <p:spTgt spid="24"/>
                                        </p:tgtEl>
                                        <p:attrNameLst>
                                          <p:attrName>ppt_x</p:attrName>
                                          <p:attrName>ppt_y</p:attrName>
                                        </p:attrNameLst>
                                      </p:cBhvr>
                                      <p:rCtr x="-169" y="21574"/>
                                    </p:animMotion>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49" y="613857"/>
            <a:ext cx="5449041" cy="4287612"/>
          </a:xfrm>
          <a:prstGeom prst="rect">
            <a:avLst/>
          </a:prstGeom>
        </p:spPr>
      </p:pic>
      <p:sp>
        <p:nvSpPr>
          <p:cNvPr id="15" name="Rectangle 14"/>
          <p:cNvSpPr/>
          <p:nvPr/>
        </p:nvSpPr>
        <p:spPr>
          <a:xfrm>
            <a:off x="0" y="6896506"/>
            <a:ext cx="12192000" cy="1955800"/>
          </a:xfrm>
          <a:prstGeom prst="rect">
            <a:avLst/>
          </a:prstGeom>
          <a:solidFill>
            <a:srgbClr val="65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TextBox 2"/>
          <p:cNvSpPr txBox="1"/>
          <p:nvPr/>
        </p:nvSpPr>
        <p:spPr>
          <a:xfrm>
            <a:off x="1345168" y="3802013"/>
            <a:ext cx="3232473" cy="923330"/>
          </a:xfrm>
          <a:prstGeom prst="rect">
            <a:avLst/>
          </a:prstGeom>
          <a:noFill/>
        </p:spPr>
        <p:txBody>
          <a:bodyPr wrap="square" rtlCol="0">
            <a:spAutoFit/>
          </a:bodyPr>
          <a:lstStyle/>
          <a:p>
            <a:r>
              <a:rPr lang="en-NZ" dirty="0" smtClean="0"/>
              <a:t>Abdomen: The rear part of the spider which contains the heart, lungs and silk glands</a:t>
            </a:r>
            <a:endParaRPr lang="en-NZ" dirty="0"/>
          </a:p>
        </p:txBody>
      </p:sp>
      <p:sp>
        <p:nvSpPr>
          <p:cNvPr id="4" name="TextBox 3"/>
          <p:cNvSpPr txBox="1"/>
          <p:nvPr/>
        </p:nvSpPr>
        <p:spPr>
          <a:xfrm>
            <a:off x="8125829" y="3011659"/>
            <a:ext cx="2612182" cy="1200329"/>
          </a:xfrm>
          <a:prstGeom prst="rect">
            <a:avLst/>
          </a:prstGeom>
          <a:noFill/>
        </p:spPr>
        <p:txBody>
          <a:bodyPr wrap="square" rtlCol="0">
            <a:spAutoFit/>
          </a:bodyPr>
          <a:lstStyle/>
          <a:p>
            <a:r>
              <a:rPr lang="en-NZ" dirty="0" smtClean="0"/>
              <a:t>Cephalothorax (kef-a-lo-</a:t>
            </a:r>
            <a:r>
              <a:rPr lang="en-NZ" dirty="0" err="1" smtClean="0"/>
              <a:t>thor</a:t>
            </a:r>
            <a:r>
              <a:rPr lang="en-NZ" dirty="0" smtClean="0"/>
              <a:t>-</a:t>
            </a:r>
            <a:r>
              <a:rPr lang="en-NZ" dirty="0" err="1" smtClean="0"/>
              <a:t>ax</a:t>
            </a:r>
            <a:r>
              <a:rPr lang="en-NZ" dirty="0" smtClean="0"/>
              <a:t>): The front part containing mouth parts, the eyes and stomach</a:t>
            </a:r>
            <a:endParaRPr lang="en-NZ" dirty="0"/>
          </a:p>
        </p:txBody>
      </p:sp>
      <p:sp>
        <p:nvSpPr>
          <p:cNvPr id="5" name="TextBox 4"/>
          <p:cNvSpPr txBox="1"/>
          <p:nvPr/>
        </p:nvSpPr>
        <p:spPr>
          <a:xfrm>
            <a:off x="2291106" y="938524"/>
            <a:ext cx="2261312" cy="646331"/>
          </a:xfrm>
          <a:prstGeom prst="rect">
            <a:avLst/>
          </a:prstGeom>
          <a:noFill/>
        </p:spPr>
        <p:txBody>
          <a:bodyPr wrap="square" rtlCol="0">
            <a:spAutoFit/>
          </a:bodyPr>
          <a:lstStyle/>
          <a:p>
            <a:r>
              <a:rPr lang="en-NZ" dirty="0" smtClean="0"/>
              <a:t>Legs: Spiders have eight jointed legs </a:t>
            </a:r>
            <a:endParaRPr lang="en-NZ" dirty="0"/>
          </a:p>
        </p:txBody>
      </p:sp>
      <p:sp>
        <p:nvSpPr>
          <p:cNvPr id="7" name="TextBox 6"/>
          <p:cNvSpPr txBox="1"/>
          <p:nvPr/>
        </p:nvSpPr>
        <p:spPr>
          <a:xfrm>
            <a:off x="8235950" y="1220001"/>
            <a:ext cx="2391941" cy="1200329"/>
          </a:xfrm>
          <a:prstGeom prst="rect">
            <a:avLst/>
          </a:prstGeom>
          <a:noFill/>
        </p:spPr>
        <p:txBody>
          <a:bodyPr wrap="square" rtlCol="0">
            <a:spAutoFit/>
          </a:bodyPr>
          <a:lstStyle/>
          <a:p>
            <a:r>
              <a:rPr lang="en-NZ" dirty="0" err="1" smtClean="0"/>
              <a:t>Pedipalps</a:t>
            </a:r>
            <a:r>
              <a:rPr lang="en-NZ" dirty="0" smtClean="0"/>
              <a:t>: A pair of leg-like structures near the mouth for handling prey</a:t>
            </a:r>
            <a:endParaRPr lang="en-NZ" dirty="0"/>
          </a:p>
        </p:txBody>
      </p:sp>
      <p:sp>
        <p:nvSpPr>
          <p:cNvPr id="8" name="TextBox 7"/>
          <p:cNvSpPr txBox="1"/>
          <p:nvPr/>
        </p:nvSpPr>
        <p:spPr>
          <a:xfrm>
            <a:off x="1015607" y="2147229"/>
            <a:ext cx="2680801" cy="923330"/>
          </a:xfrm>
          <a:prstGeom prst="rect">
            <a:avLst/>
          </a:prstGeom>
          <a:noFill/>
        </p:spPr>
        <p:txBody>
          <a:bodyPr wrap="square" rtlCol="0">
            <a:spAutoFit/>
          </a:bodyPr>
          <a:lstStyle/>
          <a:p>
            <a:r>
              <a:rPr lang="en-NZ" dirty="0" smtClean="0"/>
              <a:t>Spinnerets: Silk spinning organs at the back of the abdomen</a:t>
            </a:r>
            <a:endParaRPr lang="en-NZ" dirty="0"/>
          </a:p>
        </p:txBody>
      </p:sp>
      <p:sp>
        <p:nvSpPr>
          <p:cNvPr id="9" name="TextBox 8"/>
          <p:cNvSpPr txBox="1"/>
          <p:nvPr/>
        </p:nvSpPr>
        <p:spPr>
          <a:xfrm>
            <a:off x="5291760" y="508433"/>
            <a:ext cx="2333624" cy="646331"/>
          </a:xfrm>
          <a:prstGeom prst="rect">
            <a:avLst/>
          </a:prstGeom>
          <a:noFill/>
        </p:spPr>
        <p:txBody>
          <a:bodyPr wrap="square" rtlCol="0">
            <a:spAutoFit/>
          </a:bodyPr>
          <a:lstStyle/>
          <a:p>
            <a:r>
              <a:rPr lang="en-NZ" dirty="0" smtClean="0"/>
              <a:t>Exoskeleton: The hard external skeleton </a:t>
            </a:r>
            <a:endParaRPr lang="en-NZ" dirty="0"/>
          </a:p>
        </p:txBody>
      </p:sp>
      <p:cxnSp>
        <p:nvCxnSpPr>
          <p:cNvPr id="11" name="Straight Connector 10"/>
          <p:cNvCxnSpPr/>
          <p:nvPr/>
        </p:nvCxnSpPr>
        <p:spPr>
          <a:xfrm>
            <a:off x="4023691" y="1598741"/>
            <a:ext cx="1046907" cy="4624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p:nvCxnSpPr>
        <p:spPr>
          <a:xfrm>
            <a:off x="3696408" y="2608894"/>
            <a:ext cx="1504242" cy="14876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98833" y="2863850"/>
            <a:ext cx="1343531" cy="12349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02425" y="1926508"/>
            <a:ext cx="1533525" cy="78176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1"/>
          </p:cNvCxnSpPr>
          <p:nvPr/>
        </p:nvCxnSpPr>
        <p:spPr>
          <a:xfrm>
            <a:off x="6270625" y="2863850"/>
            <a:ext cx="1855204" cy="7479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0272275" y="5298823"/>
            <a:ext cx="1200329" cy="1200329"/>
            <a:chOff x="3864286" y="1308669"/>
            <a:chExt cx="1200329" cy="1200329"/>
          </a:xfrm>
        </p:grpSpPr>
        <p:grpSp>
          <p:nvGrpSpPr>
            <p:cNvPr id="25" name="Group 24"/>
            <p:cNvGrpSpPr/>
            <p:nvPr/>
          </p:nvGrpSpPr>
          <p:grpSpPr>
            <a:xfrm>
              <a:off x="3864286" y="1308669"/>
              <a:ext cx="1200329" cy="1200329"/>
              <a:chOff x="3864286" y="1308669"/>
              <a:chExt cx="1200329" cy="1200329"/>
            </a:xfrm>
          </p:grpSpPr>
          <p:sp>
            <p:nvSpPr>
              <p:cNvPr id="27" name="Oval 26"/>
              <p:cNvSpPr/>
              <p:nvPr/>
            </p:nvSpPr>
            <p:spPr>
              <a:xfrm>
                <a:off x="3864286" y="1308669"/>
                <a:ext cx="1200329" cy="1200329"/>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p:nvPr/>
            </p:nvSpPr>
            <p:spPr>
              <a:xfrm>
                <a:off x="3979930" y="1417362"/>
                <a:ext cx="969041" cy="982945"/>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16200000" scaled="1"/>
                <a:tileRect/>
              </a:gradFill>
              <a:ln>
                <a:solidFill>
                  <a:srgbClr val="805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BACK</a:t>
                </a:r>
                <a:endParaRPr lang="en-NZ" dirty="0"/>
              </a:p>
            </p:txBody>
          </p:sp>
        </p:grpSp>
        <p:sp>
          <p:nvSpPr>
            <p:cNvPr id="26" name="Oval 25">
              <a:hlinkClick r:id="rId3" action="ppaction://hlinksldjump"/>
            </p:cNvPr>
            <p:cNvSpPr/>
            <p:nvPr/>
          </p:nvSpPr>
          <p:spPr>
            <a:xfrm>
              <a:off x="3966026" y="1409257"/>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21572149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1.85185E-6 L 0 -0.28472 " pathEditMode="relative" rAng="0" ptsTypes="AA">
                                      <p:cBhvr>
                                        <p:cTn id="6" dur="500" fill="hold"/>
                                        <p:tgtEl>
                                          <p:spTgt spid="15"/>
                                        </p:tgtEl>
                                        <p:attrNameLst>
                                          <p:attrName>ppt_x</p:attrName>
                                          <p:attrName>ppt_y</p:attrName>
                                        </p:attrNameLst>
                                      </p:cBhvr>
                                      <p:rCtr x="0" y="-14236"/>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1232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0"/>
            <a:ext cx="12192000" cy="1955800"/>
          </a:xfrm>
          <a:prstGeom prst="rect">
            <a:avLst/>
          </a:prstGeom>
          <a:solidFill>
            <a:srgbClr val="1C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0" name="Group 9"/>
          <p:cNvGrpSpPr/>
          <p:nvPr/>
        </p:nvGrpSpPr>
        <p:grpSpPr>
          <a:xfrm>
            <a:off x="10313314" y="5236369"/>
            <a:ext cx="1200329" cy="1200329"/>
            <a:chOff x="10391507" y="5279935"/>
            <a:chExt cx="1200329" cy="1200329"/>
          </a:xfrm>
        </p:grpSpPr>
        <p:grpSp>
          <p:nvGrpSpPr>
            <p:cNvPr id="9" name="Group 8"/>
            <p:cNvGrpSpPr/>
            <p:nvPr/>
          </p:nvGrpSpPr>
          <p:grpSpPr>
            <a:xfrm>
              <a:off x="10391507" y="5279935"/>
              <a:ext cx="1200329" cy="1200329"/>
              <a:chOff x="10391507" y="5279935"/>
              <a:chExt cx="1200329" cy="1200329"/>
            </a:xfrm>
          </p:grpSpPr>
          <p:sp>
            <p:nvSpPr>
              <p:cNvPr id="7" name="Oval 6"/>
              <p:cNvSpPr/>
              <p:nvPr/>
            </p:nvSpPr>
            <p:spPr>
              <a:xfrm>
                <a:off x="10391507" y="5279935"/>
                <a:ext cx="1200329" cy="1200329"/>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10507151" y="5388628"/>
                <a:ext cx="969041" cy="982945"/>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1C1D22"/>
                    </a:solidFill>
                  </a:rPr>
                  <a:t>BACK</a:t>
                </a:r>
                <a:endParaRPr lang="en-NZ" dirty="0">
                  <a:solidFill>
                    <a:srgbClr val="1C1D22"/>
                  </a:solidFill>
                </a:endParaRPr>
              </a:p>
            </p:txBody>
          </p:sp>
        </p:grpSp>
        <p:sp>
          <p:nvSpPr>
            <p:cNvPr id="6" name="Oval 5">
              <a:hlinkClick r:id="rId2" action="ppaction://hlinksldjump"/>
            </p:cNvPr>
            <p:cNvSpPr/>
            <p:nvPr/>
          </p:nvSpPr>
          <p:spPr>
            <a:xfrm>
              <a:off x="10507151" y="5388624"/>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TextBox 10"/>
          <p:cNvSpPr txBox="1"/>
          <p:nvPr/>
        </p:nvSpPr>
        <p:spPr>
          <a:xfrm>
            <a:off x="114300" y="5006270"/>
            <a:ext cx="3924300" cy="1477328"/>
          </a:xfrm>
          <a:prstGeom prst="rect">
            <a:avLst/>
          </a:prstGeom>
          <a:noFill/>
        </p:spPr>
        <p:txBody>
          <a:bodyPr wrap="square" rtlCol="0">
            <a:spAutoFit/>
          </a:bodyPr>
          <a:lstStyle/>
          <a:p>
            <a:r>
              <a:rPr lang="en-NZ" dirty="0" smtClean="0">
                <a:solidFill>
                  <a:schemeClr val="bg1"/>
                </a:solidFill>
              </a:rPr>
              <a:t>Grey house </a:t>
            </a:r>
            <a:r>
              <a:rPr lang="en-NZ" dirty="0">
                <a:solidFill>
                  <a:schemeClr val="bg1"/>
                </a:solidFill>
              </a:rPr>
              <a:t>s</a:t>
            </a:r>
            <a:r>
              <a:rPr lang="en-NZ" dirty="0" smtClean="0">
                <a:solidFill>
                  <a:schemeClr val="bg1"/>
                </a:solidFill>
              </a:rPr>
              <a:t>pider</a:t>
            </a:r>
          </a:p>
          <a:p>
            <a:r>
              <a:rPr lang="en-NZ" i="1" dirty="0" err="1" smtClean="0">
                <a:solidFill>
                  <a:schemeClr val="bg1"/>
                </a:solidFill>
              </a:rPr>
              <a:t>Badumna</a:t>
            </a:r>
            <a:r>
              <a:rPr lang="en-NZ" i="1" dirty="0" smtClean="0">
                <a:solidFill>
                  <a:schemeClr val="bg1"/>
                </a:solidFill>
              </a:rPr>
              <a:t> </a:t>
            </a:r>
            <a:r>
              <a:rPr lang="en-NZ" i="1" dirty="0" err="1" smtClean="0">
                <a:solidFill>
                  <a:schemeClr val="bg1"/>
                </a:solidFill>
              </a:rPr>
              <a:t>longinqua</a:t>
            </a:r>
            <a:endParaRPr lang="en-NZ" i="1" dirty="0" smtClean="0">
              <a:solidFill>
                <a:schemeClr val="bg1"/>
              </a:solidFill>
            </a:endParaRPr>
          </a:p>
          <a:p>
            <a:r>
              <a:rPr lang="en-NZ" dirty="0" smtClean="0">
                <a:solidFill>
                  <a:schemeClr val="bg1"/>
                </a:solidFill>
              </a:rPr>
              <a:t>Found: Inside and outside houses. Also on car mirrors</a:t>
            </a:r>
          </a:p>
          <a:p>
            <a:r>
              <a:rPr lang="en-NZ" dirty="0" smtClean="0">
                <a:solidFill>
                  <a:schemeClr val="bg1"/>
                </a:solidFill>
              </a:rPr>
              <a:t>Body size: up to 15 mm</a:t>
            </a:r>
          </a:p>
        </p:txBody>
      </p:sp>
      <p:sp>
        <p:nvSpPr>
          <p:cNvPr id="12" name="TextBox 11"/>
          <p:cNvSpPr txBox="1"/>
          <p:nvPr/>
        </p:nvSpPr>
        <p:spPr>
          <a:xfrm>
            <a:off x="7498855" y="346895"/>
            <a:ext cx="3913048" cy="584775"/>
          </a:xfrm>
          <a:prstGeom prst="rect">
            <a:avLst/>
          </a:prstGeom>
          <a:noFill/>
        </p:spPr>
        <p:txBody>
          <a:bodyPr wrap="square" rtlCol="0">
            <a:spAutoFit/>
          </a:bodyPr>
          <a:lstStyle/>
          <a:p>
            <a:r>
              <a:rPr lang="en-NZ" sz="3200" dirty="0" smtClean="0">
                <a:latin typeface="Hobo Std" panose="020B0803040709020204" pitchFamily="34" charset="0"/>
              </a:rPr>
              <a:t>How do spiders eat?</a:t>
            </a:r>
            <a:endParaRPr lang="en-NZ" sz="3200" dirty="0">
              <a:latin typeface="Hobo Std" panose="020B0803040709020204" pitchFamily="34" charset="0"/>
            </a:endParaRPr>
          </a:p>
        </p:txBody>
      </p:sp>
      <p:sp>
        <p:nvSpPr>
          <p:cNvPr id="13" name="TextBox 12"/>
          <p:cNvSpPr txBox="1"/>
          <p:nvPr/>
        </p:nvSpPr>
        <p:spPr>
          <a:xfrm>
            <a:off x="3237214" y="3454301"/>
            <a:ext cx="3962132" cy="923330"/>
          </a:xfrm>
          <a:prstGeom prst="rect">
            <a:avLst/>
          </a:prstGeom>
          <a:noFill/>
        </p:spPr>
        <p:txBody>
          <a:bodyPr wrap="square" rtlCol="0">
            <a:spAutoFit/>
          </a:bodyPr>
          <a:lstStyle/>
          <a:p>
            <a:r>
              <a:rPr lang="en-NZ" dirty="0" smtClean="0"/>
              <a:t>Spiders have fangs in front of their mouth that they use to inject venom to paralyse their prey before eating.</a:t>
            </a:r>
            <a:endParaRPr lang="en-NZ" dirty="0"/>
          </a:p>
        </p:txBody>
      </p:sp>
      <p:sp>
        <p:nvSpPr>
          <p:cNvPr id="14" name="TextBox 13"/>
          <p:cNvSpPr txBox="1"/>
          <p:nvPr/>
        </p:nvSpPr>
        <p:spPr>
          <a:xfrm>
            <a:off x="5627148" y="1434708"/>
            <a:ext cx="4801810" cy="1200329"/>
          </a:xfrm>
          <a:prstGeom prst="rect">
            <a:avLst/>
          </a:prstGeom>
          <a:noFill/>
        </p:spPr>
        <p:txBody>
          <a:bodyPr wrap="square" rtlCol="0">
            <a:spAutoFit/>
          </a:bodyPr>
          <a:lstStyle/>
          <a:p>
            <a:r>
              <a:rPr lang="en-NZ" dirty="0" smtClean="0"/>
              <a:t>All spiders feed on liquids and cannot eat solid food like humans. Some spiders crush the body of their prey before eating and some suck out the insides like a milkshake. </a:t>
            </a:r>
            <a:endParaRPr lang="en-NZ" dirty="0"/>
          </a:p>
        </p:txBody>
      </p:sp>
      <p:grpSp>
        <p:nvGrpSpPr>
          <p:cNvPr id="23" name="Group 22"/>
          <p:cNvGrpSpPr/>
          <p:nvPr/>
        </p:nvGrpSpPr>
        <p:grpSpPr>
          <a:xfrm>
            <a:off x="4711882" y="5236369"/>
            <a:ext cx="2962365" cy="1200329"/>
            <a:chOff x="10391507" y="5279935"/>
            <a:chExt cx="1200329" cy="1200329"/>
          </a:xfrm>
        </p:grpSpPr>
        <p:grpSp>
          <p:nvGrpSpPr>
            <p:cNvPr id="24" name="Group 23"/>
            <p:cNvGrpSpPr/>
            <p:nvPr/>
          </p:nvGrpSpPr>
          <p:grpSpPr>
            <a:xfrm>
              <a:off x="10391507" y="5279935"/>
              <a:ext cx="1200329" cy="1200329"/>
              <a:chOff x="10391507" y="5279935"/>
              <a:chExt cx="1200329" cy="1200329"/>
            </a:xfrm>
          </p:grpSpPr>
          <p:sp>
            <p:nvSpPr>
              <p:cNvPr id="26" name="Oval 25"/>
              <p:cNvSpPr/>
              <p:nvPr/>
            </p:nvSpPr>
            <p:spPr>
              <a:xfrm>
                <a:off x="10391507" y="5279935"/>
                <a:ext cx="1200329" cy="1200329"/>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10507151" y="5388628"/>
                <a:ext cx="969041" cy="982945"/>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1C1D22"/>
                    </a:solidFill>
                  </a:rPr>
                  <a:t>Explore a spider’s mouth</a:t>
                </a:r>
                <a:endParaRPr lang="en-NZ" dirty="0">
                  <a:solidFill>
                    <a:srgbClr val="1C1D22"/>
                  </a:solidFill>
                </a:endParaRPr>
              </a:p>
            </p:txBody>
          </p:sp>
        </p:grpSp>
        <p:sp>
          <p:nvSpPr>
            <p:cNvPr id="25" name="Oval 24">
              <a:hlinkClick r:id="rId3" action="ppaction://hlinksldjump"/>
            </p:cNvPr>
            <p:cNvSpPr/>
            <p:nvPr/>
          </p:nvSpPr>
          <p:spPr>
            <a:xfrm>
              <a:off x="10507151" y="5388623"/>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176" y="2803317"/>
            <a:ext cx="2515302" cy="201175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249337">
            <a:off x="336160" y="-2784471"/>
            <a:ext cx="3480578" cy="2663770"/>
          </a:xfrm>
          <a:prstGeom prst="rect">
            <a:avLst/>
          </a:prstGeom>
        </p:spPr>
      </p:pic>
    </p:spTree>
    <p:extLst>
      <p:ext uri="{BB962C8B-B14F-4D97-AF65-F5344CB8AC3E}">
        <p14:creationId xmlns:p14="http://schemas.microsoft.com/office/powerpoint/2010/main" val="42312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0.12593 L 0 -0.28518 " pathEditMode="relative" rAng="0" ptsTypes="AA">
                                      <p:cBhvr>
                                        <p:cTn id="6" dur="2000" fill="hold"/>
                                        <p:tgtEl>
                                          <p:spTgt spid="3"/>
                                        </p:tgtEl>
                                        <p:attrNameLst>
                                          <p:attrName>ppt_x</p:attrName>
                                          <p:attrName>ppt_y</p:attrName>
                                        </p:attrNameLst>
                                      </p:cBhvr>
                                      <p:rCtr x="0" y="-20556"/>
                                    </p:animMotion>
                                  </p:childTnLst>
                                </p:cTn>
                              </p:par>
                              <p:par>
                                <p:cTn id="7" presetID="42" presetClass="path" presetSubtype="0" accel="50000" decel="50000" fill="hold" nodeType="withEffect">
                                  <p:stCondLst>
                                    <p:cond delay="0"/>
                                  </p:stCondLst>
                                  <p:childTnLst>
                                    <p:animMotion origin="layout" path="M -2.5E-6 -4.44444E-6 L -0.00026 0.4676 " pathEditMode="relative" rAng="0" ptsTypes="AA">
                                      <p:cBhvr>
                                        <p:cTn id="8" dur="2000" fill="hold"/>
                                        <p:tgtEl>
                                          <p:spTgt spid="20"/>
                                        </p:tgtEl>
                                        <p:attrNameLst>
                                          <p:attrName>ppt_x</p:attrName>
                                          <p:attrName>ppt_y</p:attrName>
                                        </p:attrNameLst>
                                      </p:cBhvr>
                                      <p:rCtr x="-13" y="2338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0"/>
            <a:ext cx="12192000" cy="1955800"/>
          </a:xfrm>
          <a:prstGeom prst="rect">
            <a:avLst/>
          </a:prstGeom>
          <a:solidFill>
            <a:srgbClr val="1C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865" y="1097769"/>
            <a:ext cx="4033286" cy="3142542"/>
          </a:xfrm>
          <a:prstGeom prst="rect">
            <a:avLst/>
          </a:prstGeom>
        </p:spPr>
      </p:pic>
      <p:grpSp>
        <p:nvGrpSpPr>
          <p:cNvPr id="5" name="Group 4"/>
          <p:cNvGrpSpPr/>
          <p:nvPr/>
        </p:nvGrpSpPr>
        <p:grpSpPr>
          <a:xfrm>
            <a:off x="10290630" y="5237405"/>
            <a:ext cx="1200329" cy="1200329"/>
            <a:chOff x="10391507" y="5279935"/>
            <a:chExt cx="1200329" cy="1200329"/>
          </a:xfrm>
        </p:grpSpPr>
        <p:grpSp>
          <p:nvGrpSpPr>
            <p:cNvPr id="6" name="Group 5"/>
            <p:cNvGrpSpPr/>
            <p:nvPr/>
          </p:nvGrpSpPr>
          <p:grpSpPr>
            <a:xfrm>
              <a:off x="10391507" y="5279935"/>
              <a:ext cx="1200329" cy="1200329"/>
              <a:chOff x="10391507" y="5279935"/>
              <a:chExt cx="1200329" cy="1200329"/>
            </a:xfrm>
          </p:grpSpPr>
          <p:sp>
            <p:nvSpPr>
              <p:cNvPr id="8" name="Oval 7"/>
              <p:cNvSpPr/>
              <p:nvPr/>
            </p:nvSpPr>
            <p:spPr>
              <a:xfrm>
                <a:off x="10391507" y="5279935"/>
                <a:ext cx="1200329" cy="1200329"/>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10507151" y="5388628"/>
                <a:ext cx="969041" cy="982945"/>
              </a:xfrm>
              <a:prstGeom prst="ellipse">
                <a:avLst/>
              </a:prstGeom>
              <a:gradFill flip="none" rotWithShape="1">
                <a:gsLst>
                  <a:gs pos="0">
                    <a:srgbClr val="1C1D22">
                      <a:tint val="66000"/>
                      <a:satMod val="160000"/>
                    </a:srgbClr>
                  </a:gs>
                  <a:gs pos="50000">
                    <a:srgbClr val="1C1D22">
                      <a:tint val="44500"/>
                      <a:satMod val="160000"/>
                    </a:srgbClr>
                  </a:gs>
                  <a:gs pos="100000">
                    <a:srgbClr val="1C1D22">
                      <a:tint val="23500"/>
                      <a:satMod val="160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1C1D22"/>
                    </a:solidFill>
                  </a:rPr>
                  <a:t>BACK</a:t>
                </a:r>
                <a:endParaRPr lang="en-NZ" dirty="0">
                  <a:solidFill>
                    <a:srgbClr val="1C1D22"/>
                  </a:solidFill>
                </a:endParaRPr>
              </a:p>
            </p:txBody>
          </p:sp>
        </p:grpSp>
        <p:sp>
          <p:nvSpPr>
            <p:cNvPr id="7" name="Oval 6">
              <a:hlinkClick r:id="rId3" action="ppaction://hlinksldjump"/>
            </p:cNvPr>
            <p:cNvSpPr/>
            <p:nvPr/>
          </p:nvSpPr>
          <p:spPr>
            <a:xfrm>
              <a:off x="10507150" y="5388626"/>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 name="TextBox 9"/>
          <p:cNvSpPr txBox="1"/>
          <p:nvPr/>
        </p:nvSpPr>
        <p:spPr>
          <a:xfrm>
            <a:off x="8502150" y="1708197"/>
            <a:ext cx="3343251" cy="1477328"/>
          </a:xfrm>
          <a:prstGeom prst="rect">
            <a:avLst/>
          </a:prstGeom>
          <a:noFill/>
        </p:spPr>
        <p:txBody>
          <a:bodyPr wrap="square" rtlCol="0">
            <a:spAutoFit/>
          </a:bodyPr>
          <a:lstStyle/>
          <a:p>
            <a:r>
              <a:rPr lang="en-NZ" dirty="0" smtClean="0"/>
              <a:t>Chelicerae (</a:t>
            </a:r>
            <a:r>
              <a:rPr lang="en-NZ" dirty="0" err="1" smtClean="0"/>
              <a:t>Kah</a:t>
            </a:r>
            <a:r>
              <a:rPr lang="en-NZ" dirty="0" smtClean="0"/>
              <a:t>-li-</a:t>
            </a:r>
            <a:r>
              <a:rPr lang="en-NZ" dirty="0" err="1" smtClean="0"/>
              <a:t>suh</a:t>
            </a:r>
            <a:r>
              <a:rPr lang="en-NZ" dirty="0" smtClean="0"/>
              <a:t>-</a:t>
            </a:r>
            <a:r>
              <a:rPr lang="en-NZ" dirty="0" err="1" smtClean="0"/>
              <a:t>ree</a:t>
            </a:r>
            <a:r>
              <a:rPr lang="en-NZ" dirty="0" smtClean="0"/>
              <a:t>): These are the spider’s jaws. The fangs are hollow tubes, much like a syringe, and inject venom into their prey. </a:t>
            </a:r>
            <a:endParaRPr lang="en-NZ" dirty="0"/>
          </a:p>
        </p:txBody>
      </p:sp>
      <p:sp>
        <p:nvSpPr>
          <p:cNvPr id="12" name="TextBox 11"/>
          <p:cNvSpPr txBox="1"/>
          <p:nvPr/>
        </p:nvSpPr>
        <p:spPr>
          <a:xfrm>
            <a:off x="302114" y="1807434"/>
            <a:ext cx="3343251" cy="923330"/>
          </a:xfrm>
          <a:prstGeom prst="rect">
            <a:avLst/>
          </a:prstGeom>
          <a:noFill/>
        </p:spPr>
        <p:txBody>
          <a:bodyPr wrap="square" rtlCol="0">
            <a:spAutoFit/>
          </a:bodyPr>
          <a:lstStyle/>
          <a:p>
            <a:r>
              <a:rPr lang="en-NZ" dirty="0" smtClean="0"/>
              <a:t>Mouth: The mouth is attached to a sucking stomach that allows the spider to slurp up its prey.   </a:t>
            </a:r>
            <a:endParaRPr lang="en-NZ" dirty="0"/>
          </a:p>
        </p:txBody>
      </p:sp>
      <p:cxnSp>
        <p:nvCxnSpPr>
          <p:cNvPr id="14" name="Straight Connector 13"/>
          <p:cNvCxnSpPr>
            <a:stCxn id="10" idx="1"/>
          </p:cNvCxnSpPr>
          <p:nvPr/>
        </p:nvCxnSpPr>
        <p:spPr>
          <a:xfrm flipH="1" flipV="1">
            <a:off x="6507126" y="2402958"/>
            <a:ext cx="1995024" cy="4390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45266" y="2497556"/>
            <a:ext cx="2388809" cy="65521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2.59259E-6 L 0 -0.25 " pathEditMode="relative" rAng="0" ptsTypes="AA">
                                      <p:cBhvr>
                                        <p:cTn id="6" dur="2000" fill="hold"/>
                                        <p:tgtEl>
                                          <p:spTgt spid="4"/>
                                        </p:tgtEl>
                                        <p:attrNameLst>
                                          <p:attrName>ppt_x</p:attrName>
                                          <p:attrName>ppt_y</p:attrName>
                                        </p:attrNameLst>
                                      </p:cBhvr>
                                      <p:rCtr x="0" y="-1250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0"/>
            <a:ext cx="12192000" cy="1955800"/>
          </a:xfrm>
          <a:prstGeom prst="rect">
            <a:avLst/>
          </a:prstGeom>
          <a:solidFill>
            <a:srgbClr val="6B3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4300" y="-2500040"/>
            <a:ext cx="3168738" cy="2518015"/>
          </a:xfrm>
          <a:prstGeom prst="rect">
            <a:avLst/>
          </a:prstGeom>
        </p:spPr>
      </p:pic>
      <p:sp>
        <p:nvSpPr>
          <p:cNvPr id="4" name="TextBox 3"/>
          <p:cNvSpPr txBox="1"/>
          <p:nvPr/>
        </p:nvSpPr>
        <p:spPr>
          <a:xfrm>
            <a:off x="114300" y="5006270"/>
            <a:ext cx="3924300" cy="1200329"/>
          </a:xfrm>
          <a:prstGeom prst="rect">
            <a:avLst/>
          </a:prstGeom>
          <a:noFill/>
        </p:spPr>
        <p:txBody>
          <a:bodyPr wrap="square" rtlCol="0">
            <a:spAutoFit/>
          </a:bodyPr>
          <a:lstStyle/>
          <a:p>
            <a:r>
              <a:rPr lang="en-NZ" dirty="0" smtClean="0">
                <a:solidFill>
                  <a:schemeClr val="bg1"/>
                </a:solidFill>
              </a:rPr>
              <a:t>Slater </a:t>
            </a:r>
            <a:r>
              <a:rPr lang="en-NZ" dirty="0">
                <a:solidFill>
                  <a:schemeClr val="bg1"/>
                </a:solidFill>
              </a:rPr>
              <a:t>s</a:t>
            </a:r>
            <a:r>
              <a:rPr lang="en-NZ" dirty="0" smtClean="0">
                <a:solidFill>
                  <a:schemeClr val="bg1"/>
                </a:solidFill>
              </a:rPr>
              <a:t>pider</a:t>
            </a:r>
          </a:p>
          <a:p>
            <a:r>
              <a:rPr lang="en-NZ" i="1" dirty="0" err="1" smtClean="0">
                <a:solidFill>
                  <a:schemeClr val="bg1"/>
                </a:solidFill>
              </a:rPr>
              <a:t>Dysdera</a:t>
            </a:r>
            <a:r>
              <a:rPr lang="en-NZ" i="1" dirty="0" smtClean="0">
                <a:solidFill>
                  <a:schemeClr val="bg1"/>
                </a:solidFill>
              </a:rPr>
              <a:t> </a:t>
            </a:r>
            <a:r>
              <a:rPr lang="en-NZ" i="1" dirty="0" err="1" smtClean="0">
                <a:solidFill>
                  <a:schemeClr val="bg1"/>
                </a:solidFill>
              </a:rPr>
              <a:t>crocata</a:t>
            </a:r>
            <a:endParaRPr lang="en-NZ" i="1" dirty="0" smtClean="0">
              <a:solidFill>
                <a:schemeClr val="bg1"/>
              </a:solidFill>
            </a:endParaRPr>
          </a:p>
          <a:p>
            <a:r>
              <a:rPr lang="en-NZ" dirty="0" smtClean="0">
                <a:solidFill>
                  <a:schemeClr val="bg1"/>
                </a:solidFill>
              </a:rPr>
              <a:t>Found: In your garden</a:t>
            </a:r>
          </a:p>
          <a:p>
            <a:r>
              <a:rPr lang="en-NZ" dirty="0" smtClean="0">
                <a:solidFill>
                  <a:schemeClr val="bg1"/>
                </a:solidFill>
              </a:rPr>
              <a:t>Body size: up to 15 mm</a:t>
            </a:r>
          </a:p>
        </p:txBody>
      </p:sp>
      <p:sp>
        <p:nvSpPr>
          <p:cNvPr id="5" name="TextBox 4"/>
          <p:cNvSpPr txBox="1"/>
          <p:nvPr/>
        </p:nvSpPr>
        <p:spPr>
          <a:xfrm>
            <a:off x="8922951" y="333228"/>
            <a:ext cx="2503784" cy="523220"/>
          </a:xfrm>
          <a:prstGeom prst="rect">
            <a:avLst/>
          </a:prstGeom>
          <a:noFill/>
        </p:spPr>
        <p:txBody>
          <a:bodyPr wrap="square" rtlCol="0">
            <a:spAutoFit/>
          </a:bodyPr>
          <a:lstStyle/>
          <a:p>
            <a:r>
              <a:rPr lang="en-NZ" sz="2800" dirty="0" smtClean="0">
                <a:latin typeface="Hobo Std" panose="020B0803040709020204" pitchFamily="34" charset="0"/>
              </a:rPr>
              <a:t>Spider Senses</a:t>
            </a:r>
            <a:endParaRPr lang="en-NZ" sz="2800" dirty="0">
              <a:latin typeface="Hobo Std" panose="020B0803040709020204" pitchFamily="34" charset="0"/>
            </a:endParaRPr>
          </a:p>
        </p:txBody>
      </p:sp>
      <p:sp>
        <p:nvSpPr>
          <p:cNvPr id="7" name="TextBox 6"/>
          <p:cNvSpPr txBox="1"/>
          <p:nvPr/>
        </p:nvSpPr>
        <p:spPr>
          <a:xfrm>
            <a:off x="4841358" y="1048209"/>
            <a:ext cx="3943350" cy="1200329"/>
          </a:xfrm>
          <a:prstGeom prst="rect">
            <a:avLst/>
          </a:prstGeom>
          <a:noFill/>
        </p:spPr>
        <p:txBody>
          <a:bodyPr wrap="square" rtlCol="0">
            <a:spAutoFit/>
          </a:bodyPr>
          <a:lstStyle/>
          <a:p>
            <a:r>
              <a:rPr lang="en-NZ" dirty="0" smtClean="0"/>
              <a:t>Spiders can’t hear. Instead they have long hairs all over their body called setae which detect vibrations and air movement. </a:t>
            </a:r>
            <a:endParaRPr lang="en-NZ" dirty="0"/>
          </a:p>
        </p:txBody>
      </p:sp>
      <p:grpSp>
        <p:nvGrpSpPr>
          <p:cNvPr id="14" name="Group 13"/>
          <p:cNvGrpSpPr/>
          <p:nvPr/>
        </p:nvGrpSpPr>
        <p:grpSpPr>
          <a:xfrm>
            <a:off x="10342051" y="5283269"/>
            <a:ext cx="1200329" cy="1200329"/>
            <a:chOff x="10342051" y="5283269"/>
            <a:chExt cx="1200329" cy="1200329"/>
          </a:xfrm>
        </p:grpSpPr>
        <p:grpSp>
          <p:nvGrpSpPr>
            <p:cNvPr id="13" name="Group 12"/>
            <p:cNvGrpSpPr/>
            <p:nvPr/>
          </p:nvGrpSpPr>
          <p:grpSpPr>
            <a:xfrm>
              <a:off x="10342051" y="5283269"/>
              <a:ext cx="1200329" cy="1200329"/>
              <a:chOff x="10342051" y="5283269"/>
              <a:chExt cx="1200329" cy="1200329"/>
            </a:xfrm>
          </p:grpSpPr>
          <p:sp>
            <p:nvSpPr>
              <p:cNvPr id="11" name="Oval 10"/>
              <p:cNvSpPr/>
              <p:nvPr/>
            </p:nvSpPr>
            <p:spPr>
              <a:xfrm>
                <a:off x="10342051" y="5283269"/>
                <a:ext cx="1200329" cy="1200329"/>
              </a:xfrm>
              <a:prstGeom prst="ellipse">
                <a:avLst/>
              </a:prstGeom>
              <a:gradFill flip="none" rotWithShape="1">
                <a:gsLst>
                  <a:gs pos="0">
                    <a:srgbClr val="6B3D3E">
                      <a:shade val="30000"/>
                      <a:satMod val="115000"/>
                    </a:srgbClr>
                  </a:gs>
                  <a:gs pos="50000">
                    <a:srgbClr val="6B3D3E">
                      <a:shade val="67500"/>
                      <a:satMod val="115000"/>
                    </a:srgbClr>
                  </a:gs>
                  <a:gs pos="100000">
                    <a:srgbClr val="6B3D3E">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10457694" y="5388627"/>
                <a:ext cx="969041" cy="982945"/>
              </a:xfrm>
              <a:prstGeom prst="ellipse">
                <a:avLst/>
              </a:prstGeom>
              <a:gradFill flip="none" rotWithShape="1">
                <a:gsLst>
                  <a:gs pos="0">
                    <a:srgbClr val="805951">
                      <a:shade val="30000"/>
                      <a:satMod val="115000"/>
                    </a:srgbClr>
                  </a:gs>
                  <a:gs pos="50000">
                    <a:srgbClr val="805951">
                      <a:shade val="67500"/>
                      <a:satMod val="115000"/>
                    </a:srgbClr>
                  </a:gs>
                  <a:gs pos="100000">
                    <a:srgbClr val="805951">
                      <a:shade val="100000"/>
                      <a:satMod val="115000"/>
                    </a:srgbClr>
                  </a:gs>
                </a:gsLst>
                <a:lin ang="16200000" scaled="1"/>
                <a:tileRect/>
              </a:gradFill>
              <a:ln>
                <a:solidFill>
                  <a:srgbClr val="6B3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BACK</a:t>
                </a:r>
                <a:endParaRPr lang="en-NZ" dirty="0"/>
              </a:p>
            </p:txBody>
          </p:sp>
        </p:grpSp>
        <p:sp>
          <p:nvSpPr>
            <p:cNvPr id="10" name="Oval 9">
              <a:hlinkClick r:id="rId3" action="ppaction://hlinksldjump"/>
            </p:cNvPr>
            <p:cNvSpPr/>
            <p:nvPr/>
          </p:nvSpPr>
          <p:spPr>
            <a:xfrm>
              <a:off x="10450741" y="5388626"/>
              <a:ext cx="982945" cy="9829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 name="TextBox 8"/>
          <p:cNvSpPr txBox="1"/>
          <p:nvPr/>
        </p:nvSpPr>
        <p:spPr>
          <a:xfrm>
            <a:off x="7135904" y="3342188"/>
            <a:ext cx="3806309" cy="1200329"/>
          </a:xfrm>
          <a:prstGeom prst="rect">
            <a:avLst/>
          </a:prstGeom>
          <a:noFill/>
        </p:spPr>
        <p:txBody>
          <a:bodyPr wrap="square" rtlCol="0">
            <a:spAutoFit/>
          </a:bodyPr>
          <a:lstStyle/>
          <a:p>
            <a:r>
              <a:rPr lang="en-NZ" dirty="0" smtClean="0"/>
              <a:t>Most spiders have eight eyes, but have very poor eyesight. The exception are jumping spiders which have excellent eyesight and are great hunters. </a:t>
            </a:r>
            <a:endParaRPr lang="en-NZ"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2228" t="53494" b="29465"/>
          <a:stretch/>
        </p:blipFill>
        <p:spPr>
          <a:xfrm rot="5400000">
            <a:off x="8221146" y="1567689"/>
            <a:ext cx="1975919" cy="106325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9638" y="2952466"/>
            <a:ext cx="2654810" cy="1851730"/>
          </a:xfrm>
          <a:prstGeom prst="rect">
            <a:avLst/>
          </a:prstGeom>
        </p:spPr>
      </p:pic>
    </p:spTree>
    <p:extLst>
      <p:ext uri="{BB962C8B-B14F-4D97-AF65-F5344CB8AC3E}">
        <p14:creationId xmlns:p14="http://schemas.microsoft.com/office/powerpoint/2010/main" val="235564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2.59259E-6 L 0 -0.27963 " pathEditMode="relative" rAng="0" ptsTypes="AA">
                                      <p:cBhvr>
                                        <p:cTn id="6" dur="2000" fill="hold"/>
                                        <p:tgtEl>
                                          <p:spTgt spid="2"/>
                                        </p:tgtEl>
                                        <p:attrNameLst>
                                          <p:attrName>ppt_x</p:attrName>
                                          <p:attrName>ppt_y</p:attrName>
                                        </p:attrNameLst>
                                      </p:cBhvr>
                                      <p:rCtr x="0" y="-13981"/>
                                    </p:animMotion>
                                  </p:childTnLst>
                                </p:cTn>
                              </p:par>
                              <p:par>
                                <p:cTn id="7" presetID="42" presetClass="path" presetSubtype="0" accel="50000" decel="50000" fill="hold" nodeType="withEffect">
                                  <p:stCondLst>
                                    <p:cond delay="0"/>
                                  </p:stCondLst>
                                  <p:childTnLst>
                                    <p:animMotion origin="layout" path="M -2.91667E-6 -1.48148E-6 L 0.00131 0.36991 " pathEditMode="relative" rAng="0" ptsTypes="AA">
                                      <p:cBhvr>
                                        <p:cTn id="8" dur="2000" fill="hold"/>
                                        <p:tgtEl>
                                          <p:spTgt spid="3"/>
                                        </p:tgtEl>
                                        <p:attrNameLst>
                                          <p:attrName>ppt_x</p:attrName>
                                          <p:attrName>ppt_y</p:attrName>
                                        </p:attrNameLst>
                                      </p:cBhvr>
                                      <p:rCtr x="65" y="18495"/>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502</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Hobo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Hennig</dc:creator>
  <cp:lastModifiedBy>Anthony Hennig</cp:lastModifiedBy>
  <cp:revision>89</cp:revision>
  <cp:lastPrinted>2021-09-22T02:29:34Z</cp:lastPrinted>
  <dcterms:created xsi:type="dcterms:W3CDTF">2021-09-19T23:39:26Z</dcterms:created>
  <dcterms:modified xsi:type="dcterms:W3CDTF">2021-10-12T20:05:26Z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